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3" r:id="rId2"/>
    <p:sldMasterId id="21474837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21" r:id="rId66"/>
    <p:sldId id="322" r:id="rId67"/>
    <p:sldId id="319" r:id="rId68"/>
    <p:sldId id="320"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54" r:id="rId94"/>
    <p:sldId id="355" r:id="rId95"/>
    <p:sldId id="356" r:id="rId96"/>
    <p:sldId id="357" r:id="rId97"/>
    <p:sldId id="358" r:id="rId98"/>
    <p:sldId id="359" r:id="rId99"/>
    <p:sldId id="360" r:id="rId100"/>
    <p:sldId id="361" r:id="rId101"/>
    <p:sldId id="362" r:id="rId102"/>
    <p:sldId id="554" r:id="rId103"/>
    <p:sldId id="555" r:id="rId104"/>
    <p:sldId id="556" r:id="rId105"/>
    <p:sldId id="557" r:id="rId106"/>
    <p:sldId id="558" r:id="rId107"/>
    <p:sldId id="559" r:id="rId108"/>
    <p:sldId id="560" r:id="rId109"/>
    <p:sldId id="363" r:id="rId110"/>
    <p:sldId id="364" r:id="rId1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50" y="-84"/>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31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335067422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304800" y="812800"/>
            <a:ext cx="85344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066800"/>
            <a:ext cx="8518100" cy="4800600"/>
          </a:xfrm>
        </p:spPr>
        <p:txBody>
          <a:bodyPr/>
          <a:lstStyle>
            <a:lvl1pPr marL="344488" indent="-344488">
              <a:buFont typeface="Wingdings" pitchFamily="2" charset="2"/>
              <a:buChar char="§"/>
              <a:defRPr/>
            </a:lvl1pPr>
            <a:lvl2pPr marL="688975" indent="-344488">
              <a:defRPr/>
            </a:lvl2pPr>
            <a:lvl3pPr marL="1033463" indent="-344488">
              <a:defRPr/>
            </a:lvl3pPr>
            <a:lvl4pPr marL="1377950" indent="-344488">
              <a:defRPr/>
            </a:lvl4pPr>
            <a:lvl5pPr marL="1776413" indent="-3984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129915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304800" y="812800"/>
            <a:ext cx="85344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Title 1"/>
          <p:cNvSpPr>
            <a:spLocks noGrp="1"/>
          </p:cNvSpPr>
          <p:nvPr>
            <p:ph type="title"/>
          </p:nvPr>
        </p:nvSpPr>
        <p:spPr>
          <a:xfrm>
            <a:off x="304800" y="274638"/>
            <a:ext cx="8534400" cy="487362"/>
          </a:xfrm>
        </p:spPr>
        <p:txBody>
          <a:bodyPr/>
          <a:lstStyle/>
          <a:p>
            <a:r>
              <a:rPr lang="en-US" dirty="0" smtClean="0"/>
              <a:t>Click to edit Master title style</a:t>
            </a:r>
            <a:endParaRPr lang="en-US" dirty="0"/>
          </a:p>
        </p:txBody>
      </p:sp>
      <p:sp>
        <p:nvSpPr>
          <p:cNvPr id="11" name="Content Placeholder 2"/>
          <p:cNvSpPr>
            <a:spLocks noGrp="1"/>
          </p:cNvSpPr>
          <p:nvPr>
            <p:ph sz="half" idx="1"/>
          </p:nvPr>
        </p:nvSpPr>
        <p:spPr>
          <a:xfrm>
            <a:off x="304800" y="1036637"/>
            <a:ext cx="4191000" cy="4754563"/>
          </a:xfrm>
        </p:spPr>
        <p:txBody>
          <a:bodyPr>
            <a:normAutofit/>
          </a:bodyPr>
          <a:lstStyle>
            <a:lvl1pPr marL="344488" indent="-344488">
              <a:buFont typeface="Wingdings" pitchFamily="2" charset="2"/>
              <a:buChar char="§"/>
              <a:defRPr sz="2200"/>
            </a:lvl1pPr>
            <a:lvl2pPr marL="688975" indent="-344488">
              <a:defRPr sz="2200"/>
            </a:lvl2pPr>
            <a:lvl3pPr marL="1033463" indent="-344488">
              <a:defRPr sz="2200"/>
            </a:lvl3pPr>
            <a:lvl4pPr marL="1431925" indent="-344488">
              <a:defRPr sz="2200"/>
            </a:lvl4pPr>
            <a:lvl5pPr marL="1881188" indent="-396875">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2"/>
          </p:nvPr>
        </p:nvSpPr>
        <p:spPr>
          <a:xfrm>
            <a:off x="4648200" y="1036637"/>
            <a:ext cx="4191000" cy="4754563"/>
          </a:xfrm>
        </p:spPr>
        <p:txBody>
          <a:bodyPr>
            <a:normAutofit/>
          </a:bodyPr>
          <a:lstStyle>
            <a:lvl1pPr marL="344488" indent="-344488">
              <a:buFont typeface="Wingdings" pitchFamily="2" charset="2"/>
              <a:buChar char="§"/>
              <a:defRPr sz="2200"/>
            </a:lvl1pPr>
            <a:lvl2pPr marL="688975" indent="-344488">
              <a:defRPr sz="2200"/>
            </a:lvl2pPr>
            <a:lvl3pPr marL="1033463" indent="-344488">
              <a:defRPr sz="2200"/>
            </a:lvl3pPr>
            <a:lvl4pPr marL="1431925" indent="-344488">
              <a:defRPr sz="2200"/>
            </a:lvl4pPr>
            <a:lvl5pPr marL="1881188" indent="-396875">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702779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Line 7"/>
          <p:cNvSpPr>
            <a:spLocks noChangeShapeType="1"/>
          </p:cNvSpPr>
          <p:nvPr userDrawn="1"/>
        </p:nvSpPr>
        <p:spPr bwMode="auto">
          <a:xfrm>
            <a:off x="304800" y="812800"/>
            <a:ext cx="85344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Title 1"/>
          <p:cNvSpPr>
            <a:spLocks noGrp="1"/>
          </p:cNvSpPr>
          <p:nvPr>
            <p:ph type="title"/>
          </p:nvPr>
        </p:nvSpPr>
        <p:spPr>
          <a:xfrm>
            <a:off x="304800" y="274638"/>
            <a:ext cx="8534400" cy="4873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2223413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304800" y="812800"/>
            <a:ext cx="85344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Box 4"/>
          <p:cNvSpPr txBox="1">
            <a:spLocks noChangeArrowheads="1"/>
          </p:cNvSpPr>
          <p:nvPr userDrawn="1"/>
        </p:nvSpPr>
        <p:spPr bwMode="auto">
          <a:xfrm>
            <a:off x="6629400" y="6324600"/>
            <a:ext cx="2209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100" b="1" dirty="0" smtClean="0">
                <a:cs typeface="Arial" charset="0"/>
              </a:rPr>
              <a:t>1-</a:t>
            </a:r>
            <a:fld id="{86948A06-1DE7-4A22-A01E-996F412365FA}" type="slidenum">
              <a:rPr lang="en-US" sz="1100" b="1" smtClean="0">
                <a:cs typeface="Arial" charset="0"/>
              </a:rPr>
              <a:pPr algn="r" eaLnBrk="1" hangingPunct="1">
                <a:defRPr/>
              </a:pPr>
              <a:t>‹#›</a:t>
            </a:fld>
            <a:endParaRPr lang="en-US" sz="1100" b="1" dirty="0" smtClean="0">
              <a:cs typeface="Arial"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066800"/>
            <a:ext cx="8518100" cy="4800600"/>
          </a:xfrm>
        </p:spPr>
        <p:txBody>
          <a:bodyPr/>
          <a:lstStyle>
            <a:lvl1pPr marL="344488" indent="-344488">
              <a:buFont typeface="Wingdings" pitchFamily="2" charset="2"/>
              <a:buChar char="§"/>
              <a:defRPr/>
            </a:lvl1pPr>
            <a:lvl2pPr marL="688975" indent="-344488">
              <a:defRPr/>
            </a:lvl2pPr>
            <a:lvl3pPr marL="1033463" indent="-344488">
              <a:defRPr/>
            </a:lvl3pPr>
            <a:lvl4pPr marL="1377950" indent="-344488">
              <a:defRPr/>
            </a:lvl4pPr>
            <a:lvl5pPr marL="1776413" indent="-3984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045240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304800" y="812800"/>
            <a:ext cx="85344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TextBox 5"/>
          <p:cNvSpPr txBox="1">
            <a:spLocks noChangeArrowheads="1"/>
          </p:cNvSpPr>
          <p:nvPr userDrawn="1"/>
        </p:nvSpPr>
        <p:spPr bwMode="auto">
          <a:xfrm>
            <a:off x="6629400" y="6324600"/>
            <a:ext cx="2209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100" b="1" dirty="0" smtClean="0">
                <a:cs typeface="Arial" charset="0"/>
              </a:rPr>
              <a:t>1-</a:t>
            </a:r>
            <a:fld id="{3A9F3C33-01D1-4216-AEA5-3AF711406358}" type="slidenum">
              <a:rPr lang="en-US" sz="1100" b="1" smtClean="0">
                <a:cs typeface="Arial" charset="0"/>
              </a:rPr>
              <a:pPr algn="r" eaLnBrk="1" hangingPunct="1">
                <a:defRPr/>
              </a:pPr>
              <a:t>‹#›</a:t>
            </a:fld>
            <a:endParaRPr lang="en-US" sz="1100" b="1" dirty="0" smtClean="0">
              <a:cs typeface="Arial" charset="0"/>
            </a:endParaRPr>
          </a:p>
        </p:txBody>
      </p:sp>
      <p:sp>
        <p:nvSpPr>
          <p:cNvPr id="8" name="Title 1"/>
          <p:cNvSpPr>
            <a:spLocks noGrp="1"/>
          </p:cNvSpPr>
          <p:nvPr>
            <p:ph type="title"/>
          </p:nvPr>
        </p:nvSpPr>
        <p:spPr>
          <a:xfrm>
            <a:off x="304800" y="274638"/>
            <a:ext cx="8534400" cy="487362"/>
          </a:xfrm>
        </p:spPr>
        <p:txBody>
          <a:bodyPr/>
          <a:lstStyle/>
          <a:p>
            <a:r>
              <a:rPr lang="en-US" dirty="0" smtClean="0"/>
              <a:t>Click to edit Master title style</a:t>
            </a:r>
            <a:endParaRPr lang="en-US" dirty="0"/>
          </a:p>
        </p:txBody>
      </p:sp>
      <p:sp>
        <p:nvSpPr>
          <p:cNvPr id="11" name="Content Placeholder 2"/>
          <p:cNvSpPr>
            <a:spLocks noGrp="1"/>
          </p:cNvSpPr>
          <p:nvPr>
            <p:ph sz="half" idx="1"/>
          </p:nvPr>
        </p:nvSpPr>
        <p:spPr>
          <a:xfrm>
            <a:off x="304800" y="1036637"/>
            <a:ext cx="4191000" cy="4754563"/>
          </a:xfrm>
        </p:spPr>
        <p:txBody>
          <a:bodyPr>
            <a:normAutofit/>
          </a:bodyPr>
          <a:lstStyle>
            <a:lvl1pPr marL="344488" indent="-344488">
              <a:buFont typeface="Wingdings" pitchFamily="2" charset="2"/>
              <a:buChar char="§"/>
              <a:defRPr sz="2200"/>
            </a:lvl1pPr>
            <a:lvl2pPr marL="688975" indent="-344488">
              <a:defRPr sz="2200"/>
            </a:lvl2pPr>
            <a:lvl3pPr marL="1033463" indent="-344488">
              <a:defRPr sz="2200"/>
            </a:lvl3pPr>
            <a:lvl4pPr marL="1431925" indent="-344488">
              <a:defRPr sz="2200"/>
            </a:lvl4pPr>
            <a:lvl5pPr marL="1881188" indent="-396875">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2"/>
          </p:nvPr>
        </p:nvSpPr>
        <p:spPr>
          <a:xfrm>
            <a:off x="4648200" y="1036637"/>
            <a:ext cx="4191000" cy="4754563"/>
          </a:xfrm>
        </p:spPr>
        <p:txBody>
          <a:bodyPr>
            <a:normAutofit/>
          </a:bodyPr>
          <a:lstStyle>
            <a:lvl1pPr marL="344488" indent="-344488">
              <a:buFont typeface="Wingdings" pitchFamily="2" charset="2"/>
              <a:buChar char="§"/>
              <a:defRPr sz="2200"/>
            </a:lvl1pPr>
            <a:lvl2pPr marL="688975" indent="-344488">
              <a:defRPr sz="2200"/>
            </a:lvl2pPr>
            <a:lvl3pPr marL="1033463" indent="-344488">
              <a:defRPr sz="2200"/>
            </a:lvl3pPr>
            <a:lvl4pPr marL="1431925" indent="-344488">
              <a:defRPr sz="2200"/>
            </a:lvl4pPr>
            <a:lvl5pPr marL="1881188" indent="-396875">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120216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Line 7"/>
          <p:cNvSpPr>
            <a:spLocks noChangeShapeType="1"/>
          </p:cNvSpPr>
          <p:nvPr userDrawn="1"/>
        </p:nvSpPr>
        <p:spPr bwMode="auto">
          <a:xfrm>
            <a:off x="304800" y="812800"/>
            <a:ext cx="85344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TextBox 3"/>
          <p:cNvSpPr txBox="1">
            <a:spLocks noChangeArrowheads="1"/>
          </p:cNvSpPr>
          <p:nvPr userDrawn="1"/>
        </p:nvSpPr>
        <p:spPr bwMode="auto">
          <a:xfrm>
            <a:off x="6629400" y="6324600"/>
            <a:ext cx="2209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100" b="1" dirty="0" smtClean="0">
                <a:cs typeface="Arial" charset="0"/>
              </a:rPr>
              <a:t>1-</a:t>
            </a:r>
            <a:fld id="{3201A5B5-94CF-457C-A00B-110602D2B74B}" type="slidenum">
              <a:rPr lang="en-US" sz="1100" b="1" smtClean="0">
                <a:cs typeface="Arial" charset="0"/>
              </a:rPr>
              <a:pPr algn="r" eaLnBrk="1" hangingPunct="1">
                <a:defRPr/>
              </a:pPr>
              <a:t>‹#›</a:t>
            </a:fld>
            <a:endParaRPr lang="en-US" sz="1100" b="1" dirty="0" smtClean="0">
              <a:cs typeface="Arial" charset="0"/>
            </a:endParaRPr>
          </a:p>
        </p:txBody>
      </p:sp>
      <p:sp>
        <p:nvSpPr>
          <p:cNvPr id="7" name="Title 1"/>
          <p:cNvSpPr>
            <a:spLocks noGrp="1"/>
          </p:cNvSpPr>
          <p:nvPr>
            <p:ph type="title"/>
          </p:nvPr>
        </p:nvSpPr>
        <p:spPr>
          <a:xfrm>
            <a:off x="304800" y="274638"/>
            <a:ext cx="8534400" cy="4873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5717521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164902003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304800" y="812800"/>
            <a:ext cx="85344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066800"/>
            <a:ext cx="8518100" cy="4800600"/>
          </a:xfrm>
        </p:spPr>
        <p:txBody>
          <a:bodyPr/>
          <a:lstStyle>
            <a:lvl1pPr marL="344488" indent="-344488">
              <a:buFont typeface="Wingdings" pitchFamily="2" charset="2"/>
              <a:buChar char="§"/>
              <a:defRPr/>
            </a:lvl1pPr>
            <a:lvl2pPr marL="688975" indent="-344488">
              <a:defRPr/>
            </a:lvl2pPr>
            <a:lvl3pPr marL="1033463" indent="-344488">
              <a:defRPr/>
            </a:lvl3pPr>
            <a:lvl4pPr marL="1377950" indent="-344488">
              <a:defRPr/>
            </a:lvl4pPr>
            <a:lvl5pPr marL="1776413" indent="-3984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798299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304800" y="812800"/>
            <a:ext cx="85344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Title 1"/>
          <p:cNvSpPr>
            <a:spLocks noGrp="1"/>
          </p:cNvSpPr>
          <p:nvPr>
            <p:ph type="title"/>
          </p:nvPr>
        </p:nvSpPr>
        <p:spPr>
          <a:xfrm>
            <a:off x="304800" y="274638"/>
            <a:ext cx="8534400" cy="487362"/>
          </a:xfrm>
        </p:spPr>
        <p:txBody>
          <a:bodyPr/>
          <a:lstStyle/>
          <a:p>
            <a:r>
              <a:rPr lang="en-US" dirty="0" smtClean="0"/>
              <a:t>Click to edit Master title style</a:t>
            </a:r>
            <a:endParaRPr lang="en-US" dirty="0"/>
          </a:p>
        </p:txBody>
      </p:sp>
      <p:sp>
        <p:nvSpPr>
          <p:cNvPr id="11" name="Content Placeholder 2"/>
          <p:cNvSpPr>
            <a:spLocks noGrp="1"/>
          </p:cNvSpPr>
          <p:nvPr>
            <p:ph sz="half" idx="1"/>
          </p:nvPr>
        </p:nvSpPr>
        <p:spPr>
          <a:xfrm>
            <a:off x="304800" y="1036637"/>
            <a:ext cx="4191000" cy="4754563"/>
          </a:xfrm>
        </p:spPr>
        <p:txBody>
          <a:bodyPr>
            <a:normAutofit/>
          </a:bodyPr>
          <a:lstStyle>
            <a:lvl1pPr marL="344488" indent="-344488">
              <a:buFont typeface="Wingdings" pitchFamily="2" charset="2"/>
              <a:buChar char="§"/>
              <a:defRPr sz="2200"/>
            </a:lvl1pPr>
            <a:lvl2pPr marL="688975" indent="-344488">
              <a:defRPr sz="2200"/>
            </a:lvl2pPr>
            <a:lvl3pPr marL="1033463" indent="-344488">
              <a:defRPr sz="2200"/>
            </a:lvl3pPr>
            <a:lvl4pPr marL="1431925" indent="-344488">
              <a:defRPr sz="2200"/>
            </a:lvl4pPr>
            <a:lvl5pPr marL="1881188" indent="-396875">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2"/>
          </p:nvPr>
        </p:nvSpPr>
        <p:spPr>
          <a:xfrm>
            <a:off x="4648200" y="1036637"/>
            <a:ext cx="4191000" cy="4754563"/>
          </a:xfrm>
        </p:spPr>
        <p:txBody>
          <a:bodyPr>
            <a:normAutofit/>
          </a:bodyPr>
          <a:lstStyle>
            <a:lvl1pPr marL="344488" indent="-344488">
              <a:buFont typeface="Wingdings" pitchFamily="2" charset="2"/>
              <a:buChar char="§"/>
              <a:defRPr sz="2200"/>
            </a:lvl1pPr>
            <a:lvl2pPr marL="688975" indent="-344488">
              <a:defRPr sz="2200"/>
            </a:lvl2pPr>
            <a:lvl3pPr marL="1033463" indent="-344488">
              <a:defRPr sz="2200"/>
            </a:lvl3pPr>
            <a:lvl4pPr marL="1431925" indent="-344488">
              <a:defRPr sz="2200"/>
            </a:lvl4pPr>
            <a:lvl5pPr marL="1881188" indent="-396875">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658179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Line 7"/>
          <p:cNvSpPr>
            <a:spLocks noChangeShapeType="1"/>
          </p:cNvSpPr>
          <p:nvPr userDrawn="1"/>
        </p:nvSpPr>
        <p:spPr bwMode="auto">
          <a:xfrm>
            <a:off x="304800" y="812800"/>
            <a:ext cx="85344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Title 1"/>
          <p:cNvSpPr>
            <a:spLocks noGrp="1"/>
          </p:cNvSpPr>
          <p:nvPr>
            <p:ph type="title"/>
          </p:nvPr>
        </p:nvSpPr>
        <p:spPr>
          <a:xfrm>
            <a:off x="304800" y="274638"/>
            <a:ext cx="8534400" cy="4873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381593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104268616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274638"/>
            <a:ext cx="8534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92100" y="1066800"/>
            <a:ext cx="85312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AE9408F-ED59-4025-99DA-A5AECECA2E51}" type="datetimeFigureOut">
              <a:rPr lang="en-US"/>
              <a:pPr>
                <a:defRPr/>
              </a:pPr>
              <a:t>3/5/2012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Lst>
  <p:txStyles>
    <p:titleStyle>
      <a:lvl1pPr algn="l" rtl="0" eaLnBrk="0" fontAlgn="base" hangingPunct="0">
        <a:spcBef>
          <a:spcPct val="0"/>
        </a:spcBef>
        <a:spcAft>
          <a:spcPct val="0"/>
        </a:spcAft>
        <a:defRPr sz="3600" b="1" kern="1200">
          <a:solidFill>
            <a:schemeClr val="tx1"/>
          </a:solidFill>
          <a:latin typeface="Times New Roman" pitchFamily="18" charset="0"/>
          <a:ea typeface="+mj-ea"/>
          <a:cs typeface="Times New Roman" pitchFamily="18" charset="0"/>
        </a:defRPr>
      </a:lvl1pPr>
      <a:lvl2pPr algn="l" rtl="0" eaLnBrk="0" fontAlgn="base" hangingPunct="0">
        <a:spcBef>
          <a:spcPct val="0"/>
        </a:spcBef>
        <a:spcAft>
          <a:spcPct val="0"/>
        </a:spcAft>
        <a:defRPr sz="3600" b="1">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3600" b="1">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3600" b="1">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3600" b="1">
          <a:solidFill>
            <a:schemeClr val="tx1"/>
          </a:solidFill>
          <a:latin typeface="Times New Roman" pitchFamily="18" charset="0"/>
          <a:cs typeface="Times New Roman" pitchFamily="18" charset="0"/>
        </a:defRPr>
      </a:lvl5pPr>
      <a:lvl6pPr marL="457200" algn="l" rtl="0" fontAlgn="base">
        <a:spcBef>
          <a:spcPct val="0"/>
        </a:spcBef>
        <a:spcAft>
          <a:spcPct val="0"/>
        </a:spcAft>
        <a:defRPr sz="3600" b="1">
          <a:solidFill>
            <a:schemeClr val="tx1"/>
          </a:solidFill>
          <a:latin typeface="Times New Roman" pitchFamily="18" charset="0"/>
          <a:cs typeface="Times New Roman" pitchFamily="18" charset="0"/>
        </a:defRPr>
      </a:lvl6pPr>
      <a:lvl7pPr marL="914400" algn="l" rtl="0" fontAlgn="base">
        <a:spcBef>
          <a:spcPct val="0"/>
        </a:spcBef>
        <a:spcAft>
          <a:spcPct val="0"/>
        </a:spcAft>
        <a:defRPr sz="3600" b="1">
          <a:solidFill>
            <a:schemeClr val="tx1"/>
          </a:solidFill>
          <a:latin typeface="Times New Roman" pitchFamily="18" charset="0"/>
          <a:cs typeface="Times New Roman" pitchFamily="18" charset="0"/>
        </a:defRPr>
      </a:lvl7pPr>
      <a:lvl8pPr marL="1371600" algn="l" rtl="0" fontAlgn="base">
        <a:spcBef>
          <a:spcPct val="0"/>
        </a:spcBef>
        <a:spcAft>
          <a:spcPct val="0"/>
        </a:spcAft>
        <a:defRPr sz="3600" b="1">
          <a:solidFill>
            <a:schemeClr val="tx1"/>
          </a:solidFill>
          <a:latin typeface="Times New Roman" pitchFamily="18" charset="0"/>
          <a:cs typeface="Times New Roman" pitchFamily="18" charset="0"/>
        </a:defRPr>
      </a:lvl8pPr>
      <a:lvl9pPr marL="1828800" algn="l" rtl="0" fontAlgn="base">
        <a:spcBef>
          <a:spcPct val="0"/>
        </a:spcBef>
        <a:spcAft>
          <a:spcPct val="0"/>
        </a:spcAft>
        <a:defRPr sz="36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ts val="1200"/>
        </a:spcBef>
        <a:spcAft>
          <a:spcPct val="0"/>
        </a:spcAft>
        <a:defRPr sz="2400" b="1" kern="1200">
          <a:solidFill>
            <a:schemeClr val="tx1"/>
          </a:solidFill>
          <a:latin typeface="Arial" pitchFamily="34" charset="0"/>
          <a:ea typeface="+mn-ea"/>
          <a:cs typeface="Arial" pitchFamily="34" charset="0"/>
        </a:defRPr>
      </a:lvl1pPr>
      <a:lvl2pPr marL="344488" indent="-338138" algn="l" rtl="0" eaLnBrk="0" fontAlgn="base" hangingPunct="0">
        <a:spcBef>
          <a:spcPts val="1200"/>
        </a:spcBef>
        <a:spcAft>
          <a:spcPct val="0"/>
        </a:spcAft>
        <a:buFont typeface="Wingdings" pitchFamily="2" charset="2"/>
        <a:buChar char="§"/>
        <a:defRPr sz="2400" b="1" kern="1200">
          <a:solidFill>
            <a:schemeClr val="tx1"/>
          </a:solidFill>
          <a:latin typeface="Arial" pitchFamily="34" charset="0"/>
          <a:ea typeface="+mn-ea"/>
          <a:cs typeface="Arial" pitchFamily="34" charset="0"/>
        </a:defRPr>
      </a:lvl2pPr>
      <a:lvl3pPr marL="688975" indent="-344488" algn="l" rtl="0" eaLnBrk="0" fontAlgn="base" hangingPunct="0">
        <a:spcBef>
          <a:spcPts val="1200"/>
        </a:spcBef>
        <a:spcAft>
          <a:spcPct val="0"/>
        </a:spcAft>
        <a:buFont typeface="Wingdings" pitchFamily="2" charset="2"/>
        <a:buChar char="§"/>
        <a:defRPr sz="2400" b="1" kern="1200">
          <a:solidFill>
            <a:schemeClr val="tx1"/>
          </a:solidFill>
          <a:latin typeface="Arial" pitchFamily="34" charset="0"/>
          <a:ea typeface="+mn-ea"/>
          <a:cs typeface="Arial" pitchFamily="34" charset="0"/>
        </a:defRPr>
      </a:lvl3pPr>
      <a:lvl4pPr marL="1087438" indent="-398463" algn="l" rtl="0" eaLnBrk="0" fontAlgn="base" hangingPunct="0">
        <a:spcBef>
          <a:spcPts val="1200"/>
        </a:spcBef>
        <a:spcAft>
          <a:spcPct val="0"/>
        </a:spcAft>
        <a:buFont typeface="Wingdings" pitchFamily="2" charset="2"/>
        <a:buChar char="§"/>
        <a:defRPr sz="2400" b="1" kern="1200">
          <a:solidFill>
            <a:schemeClr val="tx1"/>
          </a:solidFill>
          <a:latin typeface="Arial" pitchFamily="34" charset="0"/>
          <a:ea typeface="+mn-ea"/>
          <a:cs typeface="Arial" pitchFamily="34" charset="0"/>
        </a:defRPr>
      </a:lvl4pPr>
      <a:lvl5pPr marL="1484313" indent="-396875" algn="l" rtl="0" eaLnBrk="0" fontAlgn="base" hangingPunct="0">
        <a:spcBef>
          <a:spcPts val="1200"/>
        </a:spcBef>
        <a:spcAft>
          <a:spcPct val="0"/>
        </a:spcAft>
        <a:buFont typeface="Wingdings" pitchFamily="2" charset="2"/>
        <a:buChar char="§"/>
        <a:defRPr sz="24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04800" y="274638"/>
            <a:ext cx="8534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292100" y="1066800"/>
            <a:ext cx="85312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15510543-82D4-434D-A5C0-54028D182AA0}" type="datetimeFigureOut">
              <a:rPr lang="en-US"/>
              <a:pPr>
                <a:defRPr/>
              </a:pPr>
              <a:t>3/5/2012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Lst>
  <p:txStyles>
    <p:titleStyle>
      <a:lvl1pPr algn="l" rtl="0" eaLnBrk="0" fontAlgn="base" hangingPunct="0">
        <a:spcBef>
          <a:spcPct val="0"/>
        </a:spcBef>
        <a:spcAft>
          <a:spcPct val="0"/>
        </a:spcAft>
        <a:defRPr sz="3600" b="1" kern="1200">
          <a:solidFill>
            <a:schemeClr val="tx1"/>
          </a:solidFill>
          <a:latin typeface="Times New Roman" pitchFamily="18" charset="0"/>
          <a:ea typeface="+mj-ea"/>
          <a:cs typeface="Times New Roman" pitchFamily="18" charset="0"/>
        </a:defRPr>
      </a:lvl1pPr>
      <a:lvl2pPr algn="l" rtl="0" eaLnBrk="0" fontAlgn="base" hangingPunct="0">
        <a:spcBef>
          <a:spcPct val="0"/>
        </a:spcBef>
        <a:spcAft>
          <a:spcPct val="0"/>
        </a:spcAft>
        <a:defRPr sz="3600" b="1">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3600" b="1">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3600" b="1">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3600" b="1">
          <a:solidFill>
            <a:schemeClr val="tx1"/>
          </a:solidFill>
          <a:latin typeface="Times New Roman" pitchFamily="18" charset="0"/>
          <a:cs typeface="Times New Roman" pitchFamily="18" charset="0"/>
        </a:defRPr>
      </a:lvl5pPr>
      <a:lvl6pPr marL="457200" algn="l" rtl="0" fontAlgn="base">
        <a:spcBef>
          <a:spcPct val="0"/>
        </a:spcBef>
        <a:spcAft>
          <a:spcPct val="0"/>
        </a:spcAft>
        <a:defRPr sz="3600" b="1">
          <a:solidFill>
            <a:schemeClr val="tx1"/>
          </a:solidFill>
          <a:latin typeface="Times New Roman" pitchFamily="18" charset="0"/>
          <a:cs typeface="Times New Roman" pitchFamily="18" charset="0"/>
        </a:defRPr>
      </a:lvl6pPr>
      <a:lvl7pPr marL="914400" algn="l" rtl="0" fontAlgn="base">
        <a:spcBef>
          <a:spcPct val="0"/>
        </a:spcBef>
        <a:spcAft>
          <a:spcPct val="0"/>
        </a:spcAft>
        <a:defRPr sz="3600" b="1">
          <a:solidFill>
            <a:schemeClr val="tx1"/>
          </a:solidFill>
          <a:latin typeface="Times New Roman" pitchFamily="18" charset="0"/>
          <a:cs typeface="Times New Roman" pitchFamily="18" charset="0"/>
        </a:defRPr>
      </a:lvl7pPr>
      <a:lvl8pPr marL="1371600" algn="l" rtl="0" fontAlgn="base">
        <a:spcBef>
          <a:spcPct val="0"/>
        </a:spcBef>
        <a:spcAft>
          <a:spcPct val="0"/>
        </a:spcAft>
        <a:defRPr sz="3600" b="1">
          <a:solidFill>
            <a:schemeClr val="tx1"/>
          </a:solidFill>
          <a:latin typeface="Times New Roman" pitchFamily="18" charset="0"/>
          <a:cs typeface="Times New Roman" pitchFamily="18" charset="0"/>
        </a:defRPr>
      </a:lvl8pPr>
      <a:lvl9pPr marL="1828800" algn="l" rtl="0" fontAlgn="base">
        <a:spcBef>
          <a:spcPct val="0"/>
        </a:spcBef>
        <a:spcAft>
          <a:spcPct val="0"/>
        </a:spcAft>
        <a:defRPr sz="36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ts val="1200"/>
        </a:spcBef>
        <a:spcAft>
          <a:spcPct val="0"/>
        </a:spcAft>
        <a:defRPr sz="2400" b="1" kern="1200">
          <a:solidFill>
            <a:schemeClr val="tx1"/>
          </a:solidFill>
          <a:latin typeface="Arial" pitchFamily="34" charset="0"/>
          <a:ea typeface="+mn-ea"/>
          <a:cs typeface="Arial" pitchFamily="34" charset="0"/>
        </a:defRPr>
      </a:lvl1pPr>
      <a:lvl2pPr marL="344488" indent="-338138" algn="l" rtl="0" eaLnBrk="0" fontAlgn="base" hangingPunct="0">
        <a:spcBef>
          <a:spcPts val="1200"/>
        </a:spcBef>
        <a:spcAft>
          <a:spcPct val="0"/>
        </a:spcAft>
        <a:buFont typeface="Wingdings" pitchFamily="2" charset="2"/>
        <a:buChar char="§"/>
        <a:defRPr sz="2400" b="1" kern="1200">
          <a:solidFill>
            <a:schemeClr val="tx1"/>
          </a:solidFill>
          <a:latin typeface="Arial" pitchFamily="34" charset="0"/>
          <a:ea typeface="+mn-ea"/>
          <a:cs typeface="Arial" pitchFamily="34" charset="0"/>
        </a:defRPr>
      </a:lvl2pPr>
      <a:lvl3pPr marL="688975" indent="-344488" algn="l" rtl="0" eaLnBrk="0" fontAlgn="base" hangingPunct="0">
        <a:spcBef>
          <a:spcPts val="1200"/>
        </a:spcBef>
        <a:spcAft>
          <a:spcPct val="0"/>
        </a:spcAft>
        <a:buFont typeface="Wingdings" pitchFamily="2" charset="2"/>
        <a:buChar char="§"/>
        <a:defRPr sz="2400" b="1" kern="1200">
          <a:solidFill>
            <a:schemeClr val="tx1"/>
          </a:solidFill>
          <a:latin typeface="Arial" pitchFamily="34" charset="0"/>
          <a:ea typeface="+mn-ea"/>
          <a:cs typeface="Arial" pitchFamily="34" charset="0"/>
        </a:defRPr>
      </a:lvl3pPr>
      <a:lvl4pPr marL="1087438" indent="-398463" algn="l" rtl="0" eaLnBrk="0" fontAlgn="base" hangingPunct="0">
        <a:spcBef>
          <a:spcPts val="1200"/>
        </a:spcBef>
        <a:spcAft>
          <a:spcPct val="0"/>
        </a:spcAft>
        <a:buFont typeface="Wingdings" pitchFamily="2" charset="2"/>
        <a:buChar char="§"/>
        <a:defRPr sz="2400" b="1" kern="1200">
          <a:solidFill>
            <a:schemeClr val="tx1"/>
          </a:solidFill>
          <a:latin typeface="Arial" pitchFamily="34" charset="0"/>
          <a:ea typeface="+mn-ea"/>
          <a:cs typeface="Arial" pitchFamily="34" charset="0"/>
        </a:defRPr>
      </a:lvl4pPr>
      <a:lvl5pPr marL="1484313" indent="-396875" algn="l" rtl="0" eaLnBrk="0" fontAlgn="base" hangingPunct="0">
        <a:spcBef>
          <a:spcPts val="1200"/>
        </a:spcBef>
        <a:spcAft>
          <a:spcPct val="0"/>
        </a:spcAft>
        <a:buFont typeface="Wingdings" pitchFamily="2" charset="2"/>
        <a:buChar char="§"/>
        <a:defRPr sz="24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304800" y="274638"/>
            <a:ext cx="8534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292100" y="1066800"/>
            <a:ext cx="85312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BD783135-DEF7-435A-8CBB-EA21097BE47A}" type="datetimeFigureOut">
              <a:rPr lang="en-US"/>
              <a:pPr>
                <a:defRPr/>
              </a:pPr>
              <a:t>3/5/2012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Lst>
  <p:txStyles>
    <p:titleStyle>
      <a:lvl1pPr algn="l" rtl="0" eaLnBrk="0" fontAlgn="base" hangingPunct="0">
        <a:spcBef>
          <a:spcPct val="0"/>
        </a:spcBef>
        <a:spcAft>
          <a:spcPct val="0"/>
        </a:spcAft>
        <a:defRPr sz="3600" b="1" kern="1200">
          <a:solidFill>
            <a:schemeClr val="tx1"/>
          </a:solidFill>
          <a:latin typeface="Times New Roman" pitchFamily="18" charset="0"/>
          <a:ea typeface="+mj-ea"/>
          <a:cs typeface="Times New Roman" pitchFamily="18" charset="0"/>
        </a:defRPr>
      </a:lvl1pPr>
      <a:lvl2pPr algn="l" rtl="0" eaLnBrk="0" fontAlgn="base" hangingPunct="0">
        <a:spcBef>
          <a:spcPct val="0"/>
        </a:spcBef>
        <a:spcAft>
          <a:spcPct val="0"/>
        </a:spcAft>
        <a:defRPr sz="3600" b="1">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3600" b="1">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3600" b="1">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3600" b="1">
          <a:solidFill>
            <a:schemeClr val="tx1"/>
          </a:solidFill>
          <a:latin typeface="Times New Roman" pitchFamily="18" charset="0"/>
          <a:cs typeface="Times New Roman" pitchFamily="18" charset="0"/>
        </a:defRPr>
      </a:lvl5pPr>
      <a:lvl6pPr marL="457200" algn="l" rtl="0" fontAlgn="base">
        <a:spcBef>
          <a:spcPct val="0"/>
        </a:spcBef>
        <a:spcAft>
          <a:spcPct val="0"/>
        </a:spcAft>
        <a:defRPr sz="3600" b="1">
          <a:solidFill>
            <a:schemeClr val="tx1"/>
          </a:solidFill>
          <a:latin typeface="Times New Roman" pitchFamily="18" charset="0"/>
          <a:cs typeface="Times New Roman" pitchFamily="18" charset="0"/>
        </a:defRPr>
      </a:lvl6pPr>
      <a:lvl7pPr marL="914400" algn="l" rtl="0" fontAlgn="base">
        <a:spcBef>
          <a:spcPct val="0"/>
        </a:spcBef>
        <a:spcAft>
          <a:spcPct val="0"/>
        </a:spcAft>
        <a:defRPr sz="3600" b="1">
          <a:solidFill>
            <a:schemeClr val="tx1"/>
          </a:solidFill>
          <a:latin typeface="Times New Roman" pitchFamily="18" charset="0"/>
          <a:cs typeface="Times New Roman" pitchFamily="18" charset="0"/>
        </a:defRPr>
      </a:lvl7pPr>
      <a:lvl8pPr marL="1371600" algn="l" rtl="0" fontAlgn="base">
        <a:spcBef>
          <a:spcPct val="0"/>
        </a:spcBef>
        <a:spcAft>
          <a:spcPct val="0"/>
        </a:spcAft>
        <a:defRPr sz="3600" b="1">
          <a:solidFill>
            <a:schemeClr val="tx1"/>
          </a:solidFill>
          <a:latin typeface="Times New Roman" pitchFamily="18" charset="0"/>
          <a:cs typeface="Times New Roman" pitchFamily="18" charset="0"/>
        </a:defRPr>
      </a:lvl8pPr>
      <a:lvl9pPr marL="1828800" algn="l" rtl="0" fontAlgn="base">
        <a:spcBef>
          <a:spcPct val="0"/>
        </a:spcBef>
        <a:spcAft>
          <a:spcPct val="0"/>
        </a:spcAft>
        <a:defRPr sz="36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ts val="1200"/>
        </a:spcBef>
        <a:spcAft>
          <a:spcPct val="0"/>
        </a:spcAft>
        <a:defRPr sz="2400" b="1" kern="1200">
          <a:solidFill>
            <a:schemeClr val="tx1"/>
          </a:solidFill>
          <a:latin typeface="Arial" pitchFamily="34" charset="0"/>
          <a:ea typeface="+mn-ea"/>
          <a:cs typeface="Arial" pitchFamily="34" charset="0"/>
        </a:defRPr>
      </a:lvl1pPr>
      <a:lvl2pPr marL="344488" indent="-338138" algn="l" rtl="0" eaLnBrk="0" fontAlgn="base" hangingPunct="0">
        <a:spcBef>
          <a:spcPts val="1200"/>
        </a:spcBef>
        <a:spcAft>
          <a:spcPct val="0"/>
        </a:spcAft>
        <a:buFont typeface="Wingdings" pitchFamily="2" charset="2"/>
        <a:buChar char="§"/>
        <a:defRPr sz="2400" b="1" kern="1200">
          <a:solidFill>
            <a:schemeClr val="tx1"/>
          </a:solidFill>
          <a:latin typeface="Arial" pitchFamily="34" charset="0"/>
          <a:ea typeface="+mn-ea"/>
          <a:cs typeface="Arial" pitchFamily="34" charset="0"/>
        </a:defRPr>
      </a:lvl2pPr>
      <a:lvl3pPr marL="688975" indent="-344488" algn="l" rtl="0" eaLnBrk="0" fontAlgn="base" hangingPunct="0">
        <a:spcBef>
          <a:spcPts val="1200"/>
        </a:spcBef>
        <a:spcAft>
          <a:spcPct val="0"/>
        </a:spcAft>
        <a:buFont typeface="Wingdings" pitchFamily="2" charset="2"/>
        <a:buChar char="§"/>
        <a:defRPr sz="2400" b="1" kern="1200">
          <a:solidFill>
            <a:schemeClr val="tx1"/>
          </a:solidFill>
          <a:latin typeface="Arial" pitchFamily="34" charset="0"/>
          <a:ea typeface="+mn-ea"/>
          <a:cs typeface="Arial" pitchFamily="34" charset="0"/>
        </a:defRPr>
      </a:lvl3pPr>
      <a:lvl4pPr marL="1087438" indent="-398463" algn="l" rtl="0" eaLnBrk="0" fontAlgn="base" hangingPunct="0">
        <a:spcBef>
          <a:spcPts val="1200"/>
        </a:spcBef>
        <a:spcAft>
          <a:spcPct val="0"/>
        </a:spcAft>
        <a:buFont typeface="Wingdings" pitchFamily="2" charset="2"/>
        <a:buChar char="§"/>
        <a:defRPr sz="2400" b="1" kern="1200">
          <a:solidFill>
            <a:schemeClr val="tx1"/>
          </a:solidFill>
          <a:latin typeface="Arial" pitchFamily="34" charset="0"/>
          <a:ea typeface="+mn-ea"/>
          <a:cs typeface="Arial" pitchFamily="34" charset="0"/>
        </a:defRPr>
      </a:lvl4pPr>
      <a:lvl5pPr marL="1484313" indent="-396875" algn="l" rtl="0" eaLnBrk="0" fontAlgn="base" hangingPunct="0">
        <a:spcBef>
          <a:spcPts val="1200"/>
        </a:spcBef>
        <a:spcAft>
          <a:spcPct val="0"/>
        </a:spcAft>
        <a:buFont typeface="Wingdings" pitchFamily="2" charset="2"/>
        <a:buChar char="§"/>
        <a:defRPr sz="24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photos.com/en/search/close-up?eqvc=839858&amp;oid=5258518" TargetMode="Externa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r>
              <a:rPr lang="en-US" smtClean="0"/>
              <a:t>Unit 1:  Introductions and Course Overview</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Summary and Transition </a:t>
            </a:r>
          </a:p>
        </p:txBody>
      </p:sp>
      <p:sp>
        <p:nvSpPr>
          <p:cNvPr id="3" name="Content Placeholder 2"/>
          <p:cNvSpPr>
            <a:spLocks noGrp="1"/>
          </p:cNvSpPr>
          <p:nvPr>
            <p:ph idx="1"/>
          </p:nvPr>
        </p:nvSpPr>
        <p:spPr>
          <a:xfrm>
            <a:off x="304800" y="1066800"/>
            <a:ext cx="8518525" cy="4800600"/>
          </a:xfrm>
        </p:spPr>
        <p:txBody>
          <a:bodyPr/>
          <a:lstStyle/>
          <a:p>
            <a:pPr marL="0" indent="0" eaLnBrk="1" hangingPunct="1">
              <a:buFontTx/>
              <a:buNone/>
              <a:defRPr/>
            </a:pPr>
            <a:r>
              <a:rPr lang="en-US" dirty="0" smtClean="0"/>
              <a:t>This unit:</a:t>
            </a:r>
          </a:p>
          <a:p>
            <a:pPr marL="354013" lvl="1" eaLnBrk="1" hangingPunct="1">
              <a:defRPr/>
            </a:pPr>
            <a:r>
              <a:rPr lang="en-US" dirty="0" smtClean="0"/>
              <a:t>Introduced you to the course objectives.</a:t>
            </a:r>
          </a:p>
          <a:p>
            <a:pPr marL="354013" lvl="1" eaLnBrk="1" hangingPunct="1">
              <a:defRPr/>
            </a:pPr>
            <a:r>
              <a:rPr lang="en-US" dirty="0" smtClean="0"/>
              <a:t>Presented the course materials.</a:t>
            </a:r>
          </a:p>
          <a:p>
            <a:pPr marL="354013" lvl="1" eaLnBrk="1" hangingPunct="1">
              <a:defRPr/>
            </a:pPr>
            <a:r>
              <a:rPr lang="en-US" dirty="0" smtClean="0"/>
              <a:t>Introduced and defined Continuity of Operations.</a:t>
            </a:r>
          </a:p>
          <a:p>
            <a:pPr marL="354013" lvl="1" eaLnBrk="1" hangingPunct="1">
              <a:defRPr/>
            </a:pPr>
            <a:r>
              <a:rPr lang="en-US" dirty="0" smtClean="0"/>
              <a:t>Described the need for a continuity program within each agency.</a:t>
            </a:r>
          </a:p>
          <a:p>
            <a:pPr marL="0" lvl="1" indent="0" eaLnBrk="1" hangingPunct="1">
              <a:buFont typeface="Wingdings" pitchFamily="2" charset="2"/>
              <a:buNone/>
              <a:defRPr/>
            </a:pPr>
            <a:r>
              <a:rPr lang="en-US" dirty="0" smtClean="0"/>
              <a:t>Unit 2:</a:t>
            </a:r>
          </a:p>
          <a:p>
            <a:pPr marL="354013" lvl="1" eaLnBrk="1" hangingPunct="1">
              <a:defRPr/>
            </a:pPr>
            <a:r>
              <a:rPr lang="en-US" dirty="0" smtClean="0"/>
              <a:t>Will cover the legal basis for continuity planning.</a:t>
            </a:r>
          </a:p>
          <a:p>
            <a:pPr>
              <a:defRPr/>
            </a:pPr>
            <a:endParaRPr lang="en-US" dirty="0"/>
          </a:p>
        </p:txBody>
      </p:sp>
    </p:spTree>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smtClean="0"/>
              <a:t>Test, Training, and Exercise (TT&amp;E)</a:t>
            </a:r>
          </a:p>
        </p:txBody>
      </p:sp>
      <p:sp>
        <p:nvSpPr>
          <p:cNvPr id="3" name="Content Placeholder 2"/>
          <p:cNvSpPr>
            <a:spLocks noGrp="1"/>
          </p:cNvSpPr>
          <p:nvPr>
            <p:ph idx="1"/>
          </p:nvPr>
        </p:nvSpPr>
        <p:spPr>
          <a:xfrm>
            <a:off x="304800" y="1066800"/>
            <a:ext cx="8518525" cy="4800600"/>
          </a:xfrm>
        </p:spPr>
        <p:txBody>
          <a:bodyPr/>
          <a:lstStyle/>
          <a:p>
            <a:pPr marL="0" indent="0">
              <a:buFontTx/>
              <a:buNone/>
              <a:defRPr/>
            </a:pPr>
            <a:r>
              <a:rPr lang="en-US" dirty="0" smtClean="0"/>
              <a:t>A </a:t>
            </a:r>
            <a:r>
              <a:rPr lang="en-US" dirty="0" err="1" smtClean="0"/>
              <a:t>TT&amp;E</a:t>
            </a:r>
            <a:r>
              <a:rPr lang="en-US" dirty="0" smtClean="0"/>
              <a:t> program: </a:t>
            </a:r>
          </a:p>
          <a:p>
            <a:pPr marL="347663" indent="-347663">
              <a:defRPr/>
            </a:pPr>
            <a:r>
              <a:rPr lang="en-US" dirty="0" smtClean="0"/>
              <a:t>Verifies that essential functions can continue as planned. </a:t>
            </a:r>
          </a:p>
          <a:p>
            <a:pPr marL="347663" indent="-347663">
              <a:defRPr/>
            </a:pPr>
            <a:r>
              <a:rPr lang="en-US" dirty="0" smtClean="0"/>
              <a:t>Provides the framework for promoting consistency and uniformity in job performance.</a:t>
            </a:r>
          </a:p>
          <a:p>
            <a:pPr marL="347663" indent="-347663">
              <a:defRPr/>
            </a:pPr>
            <a:r>
              <a:rPr lang="en-US" dirty="0" smtClean="0"/>
              <a:t>Ensures that </a:t>
            </a:r>
            <a:r>
              <a:rPr lang="en-US" dirty="0" err="1" smtClean="0"/>
              <a:t>TT&amp;E</a:t>
            </a:r>
            <a:r>
              <a:rPr lang="en-US" dirty="0" smtClean="0"/>
              <a:t> events support the common overall goal of mission readiness. </a:t>
            </a:r>
          </a:p>
          <a:p>
            <a:pPr>
              <a:defRPr/>
            </a:pPr>
            <a:endParaRPr lang="en-US" dirty="0"/>
          </a:p>
        </p:txBody>
      </p:sp>
      <p:pic>
        <p:nvPicPr>
          <p:cNvPr id="4" name="Picture 5" descr="40.jpg"/>
          <p:cNvPicPr>
            <a:picLocks noChangeAspect="1"/>
          </p:cNvPicPr>
          <p:nvPr/>
        </p:nvPicPr>
        <p:blipFill>
          <a:blip r:embed="rId2"/>
          <a:srcRect/>
          <a:stretch>
            <a:fillRect/>
          </a:stretch>
        </p:blipFill>
        <p:spPr bwMode="auto">
          <a:xfrm>
            <a:off x="5410200" y="4038600"/>
            <a:ext cx="2971800" cy="1981200"/>
          </a:xfrm>
          <a:prstGeom prst="rect">
            <a:avLst/>
          </a:prstGeom>
          <a:ln>
            <a:noFill/>
          </a:ln>
          <a:effectLst>
            <a:outerShdw blurRad="292100" dist="139700" dir="2700000" algn="tl" rotWithShape="0">
              <a:srgbClr val="333333">
                <a:alpha val="65000"/>
              </a:srgbClr>
            </a:outerShdw>
          </a:effectLst>
        </p:spPr>
      </p:pic>
      <p:sp>
        <p:nvSpPr>
          <p:cNvPr id="117765"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latin typeface="Times New Roman" pitchFamily="18" charset="0"/>
                <a:cs typeface="Times New Roman" pitchFamily="18" charset="0"/>
              </a:rPr>
              <a:t>4-23  </a:t>
            </a:r>
            <a:endParaRPr lang="en-US" sz="1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mtClean="0"/>
              <a:t>Test, Training, and Exercise (TT&amp;E)</a:t>
            </a:r>
          </a:p>
        </p:txBody>
      </p:sp>
      <p:sp>
        <p:nvSpPr>
          <p:cNvPr id="3" name="Content Placeholder 2"/>
          <p:cNvSpPr>
            <a:spLocks noGrp="1"/>
          </p:cNvSpPr>
          <p:nvPr>
            <p:ph idx="1"/>
          </p:nvPr>
        </p:nvSpPr>
        <p:spPr>
          <a:xfrm>
            <a:off x="304800" y="1066800"/>
            <a:ext cx="8518525" cy="4800600"/>
          </a:xfrm>
        </p:spPr>
        <p:txBody>
          <a:bodyPr/>
          <a:lstStyle/>
          <a:p>
            <a:pPr marL="0" indent="0">
              <a:spcBef>
                <a:spcPts val="300"/>
              </a:spcBef>
              <a:buFontTx/>
              <a:buNone/>
              <a:defRPr/>
            </a:pPr>
            <a:r>
              <a:rPr lang="en-US" dirty="0" err="1" smtClean="0"/>
              <a:t>TT&amp;E</a:t>
            </a:r>
            <a:r>
              <a:rPr lang="en-US" dirty="0" smtClean="0"/>
              <a:t> should be a comprehensive blend of test, training, and exercise events that:</a:t>
            </a:r>
          </a:p>
          <a:p>
            <a:pPr marL="347663" indent="-347663">
              <a:spcBef>
                <a:spcPts val="300"/>
              </a:spcBef>
              <a:defRPr/>
            </a:pPr>
            <a:r>
              <a:rPr lang="en-US" dirty="0" smtClean="0"/>
              <a:t>Confirm that the plan works as intended, or points to areas requiring improvement.</a:t>
            </a:r>
          </a:p>
          <a:p>
            <a:pPr marL="347663" indent="-347663">
              <a:spcBef>
                <a:spcPts val="300"/>
              </a:spcBef>
              <a:defRPr/>
            </a:pPr>
            <a:r>
              <a:rPr lang="en-US" dirty="0" smtClean="0"/>
              <a:t>Reflects lessons learned from previous </a:t>
            </a:r>
            <a:r>
              <a:rPr lang="en-US" dirty="0" err="1" smtClean="0"/>
              <a:t>TT&amp;E</a:t>
            </a:r>
            <a:r>
              <a:rPr lang="en-US" dirty="0" smtClean="0"/>
              <a:t> events or activations.</a:t>
            </a:r>
          </a:p>
          <a:p>
            <a:pPr marL="347663" indent="-347663">
              <a:spcBef>
                <a:spcPts val="300"/>
              </a:spcBef>
              <a:defRPr/>
            </a:pPr>
            <a:r>
              <a:rPr lang="en-US" dirty="0" smtClean="0"/>
              <a:t>Improves overall mission readiness.</a:t>
            </a:r>
          </a:p>
          <a:p>
            <a:pPr marL="347663" indent="-347663">
              <a:spcBef>
                <a:spcPts val="300"/>
              </a:spcBef>
              <a:defRPr/>
            </a:pPr>
            <a:r>
              <a:rPr lang="en-US" dirty="0" smtClean="0"/>
              <a:t>Provides opportunities to </a:t>
            </a:r>
          </a:p>
          <a:p>
            <a:pPr marL="347663" indent="0">
              <a:spcBef>
                <a:spcPts val="300"/>
              </a:spcBef>
              <a:buFont typeface="Wingdings" pitchFamily="2" charset="2"/>
              <a:buNone/>
              <a:defRPr/>
            </a:pPr>
            <a:r>
              <a:rPr lang="en-US" dirty="0" smtClean="0"/>
              <a:t>acquire and apply the skills and </a:t>
            </a:r>
          </a:p>
          <a:p>
            <a:pPr marL="347663" indent="0">
              <a:spcBef>
                <a:spcPts val="300"/>
              </a:spcBef>
              <a:buFont typeface="Wingdings" pitchFamily="2" charset="2"/>
              <a:buNone/>
              <a:defRPr/>
            </a:pPr>
            <a:r>
              <a:rPr lang="en-US" dirty="0" smtClean="0"/>
              <a:t>knowledge needed for continuity </a:t>
            </a:r>
          </a:p>
          <a:p>
            <a:pPr marL="347663" indent="0">
              <a:spcBef>
                <a:spcPts val="300"/>
              </a:spcBef>
              <a:buFont typeface="Wingdings" pitchFamily="2" charset="2"/>
              <a:buNone/>
              <a:defRPr/>
            </a:pPr>
            <a:r>
              <a:rPr lang="en-US" dirty="0" smtClean="0"/>
              <a:t>operations.</a:t>
            </a:r>
          </a:p>
          <a:p>
            <a:pPr marL="347663" indent="-347663">
              <a:spcBef>
                <a:spcPts val="300"/>
              </a:spcBef>
              <a:defRPr/>
            </a:pPr>
            <a:r>
              <a:rPr lang="en-US" dirty="0" smtClean="0"/>
              <a:t>Builds team unity.</a:t>
            </a:r>
          </a:p>
          <a:p>
            <a:pPr>
              <a:spcBef>
                <a:spcPts val="300"/>
              </a:spcBef>
              <a:defRPr/>
            </a:pPr>
            <a:endParaRPr lang="en-US" dirty="0"/>
          </a:p>
        </p:txBody>
      </p:sp>
      <p:pic>
        <p:nvPicPr>
          <p:cNvPr id="4" name="Picture 5" descr="41.jpg"/>
          <p:cNvPicPr>
            <a:picLocks noChangeAspect="1"/>
          </p:cNvPicPr>
          <p:nvPr/>
        </p:nvPicPr>
        <p:blipFill>
          <a:blip r:embed="rId2"/>
          <a:srcRect/>
          <a:stretch>
            <a:fillRect/>
          </a:stretch>
        </p:blipFill>
        <p:spPr bwMode="auto">
          <a:xfrm>
            <a:off x="5867400" y="4114800"/>
            <a:ext cx="2746375" cy="1838325"/>
          </a:xfrm>
          <a:prstGeom prst="rect">
            <a:avLst/>
          </a:prstGeom>
          <a:ln>
            <a:noFill/>
          </a:ln>
          <a:effectLst>
            <a:outerShdw blurRad="292100" dist="139700" dir="2700000" algn="tl" rotWithShape="0">
              <a:srgbClr val="333333">
                <a:alpha val="65000"/>
              </a:srgbClr>
            </a:outerShdw>
          </a:effectLst>
        </p:spPr>
      </p:pic>
      <p:sp>
        <p:nvSpPr>
          <p:cNvPr id="118789"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latin typeface="Times New Roman" pitchFamily="18" charset="0"/>
                <a:cs typeface="Times New Roman" pitchFamily="18" charset="0"/>
              </a:rPr>
              <a:t>4-24  </a:t>
            </a:r>
            <a:endParaRPr lang="en-US" sz="1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smtClean="0"/>
              <a:t>TT&amp;E―Tests</a:t>
            </a:r>
          </a:p>
        </p:txBody>
      </p:sp>
      <p:sp>
        <p:nvSpPr>
          <p:cNvPr id="3" name="Content Placeholder 2"/>
          <p:cNvSpPr>
            <a:spLocks noGrp="1"/>
          </p:cNvSpPr>
          <p:nvPr>
            <p:ph idx="1"/>
          </p:nvPr>
        </p:nvSpPr>
        <p:spPr>
          <a:xfrm>
            <a:off x="228600" y="990600"/>
            <a:ext cx="8518525" cy="4800600"/>
          </a:xfrm>
        </p:spPr>
        <p:txBody>
          <a:bodyPr/>
          <a:lstStyle/>
          <a:p>
            <a:pPr marL="0" indent="0">
              <a:buFontTx/>
              <a:buNone/>
              <a:defRPr/>
            </a:pPr>
            <a:r>
              <a:rPr lang="en-US" u="sng" dirty="0" smtClean="0"/>
              <a:t>All</a:t>
            </a:r>
            <a:r>
              <a:rPr lang="en-US" dirty="0" smtClean="0"/>
              <a:t> systems must be tested as part of continuity planning.  Tests are:</a:t>
            </a:r>
            <a:endParaRPr lang="en-US" u="sng" dirty="0" smtClean="0"/>
          </a:p>
          <a:p>
            <a:pPr>
              <a:defRPr/>
            </a:pPr>
            <a:r>
              <a:rPr lang="en-US" dirty="0" smtClean="0"/>
              <a:t>Systems oriented.</a:t>
            </a:r>
          </a:p>
          <a:p>
            <a:pPr>
              <a:defRPr/>
            </a:pPr>
            <a:r>
              <a:rPr lang="en-US" dirty="0" smtClean="0"/>
              <a:t>Interactive.</a:t>
            </a:r>
          </a:p>
          <a:p>
            <a:pPr>
              <a:defRPr/>
            </a:pPr>
            <a:r>
              <a:rPr lang="en-US" dirty="0" err="1" smtClean="0"/>
              <a:t>Realtime</a:t>
            </a:r>
            <a:r>
              <a:rPr lang="en-US" dirty="0" smtClean="0"/>
              <a:t>.</a:t>
            </a:r>
          </a:p>
          <a:p>
            <a:pPr>
              <a:defRPr/>
            </a:pPr>
            <a:endParaRPr lang="en-US" dirty="0"/>
          </a:p>
        </p:txBody>
      </p:sp>
      <p:pic>
        <p:nvPicPr>
          <p:cNvPr id="6" name="Picture 5" descr="30461394.jpg"/>
          <p:cNvPicPr>
            <a:picLocks noChangeAspect="1"/>
          </p:cNvPicPr>
          <p:nvPr/>
        </p:nvPicPr>
        <p:blipFill>
          <a:blip r:embed="rId2"/>
          <a:stretch>
            <a:fillRect/>
          </a:stretch>
        </p:blipFill>
        <p:spPr>
          <a:xfrm>
            <a:off x="2514600" y="3505200"/>
            <a:ext cx="3543300" cy="2362200"/>
          </a:xfrm>
          <a:prstGeom prst="rect">
            <a:avLst/>
          </a:prstGeom>
          <a:ln>
            <a:noFill/>
          </a:ln>
          <a:effectLst>
            <a:outerShdw blurRad="292100" dist="139700" dir="2700000" algn="tl" rotWithShape="0">
              <a:srgbClr val="333333">
                <a:alpha val="65000"/>
              </a:srgbClr>
            </a:outerShdw>
          </a:effectLst>
        </p:spPr>
      </p:pic>
      <p:pic>
        <p:nvPicPr>
          <p:cNvPr id="7" name="Picture 6" descr="1.jpg"/>
          <p:cNvPicPr>
            <a:picLocks noChangeAspect="1"/>
          </p:cNvPicPr>
          <p:nvPr/>
        </p:nvPicPr>
        <p:blipFill>
          <a:blip r:embed="rId3"/>
          <a:stretch>
            <a:fillRect/>
          </a:stretch>
        </p:blipFill>
        <p:spPr>
          <a:xfrm>
            <a:off x="5029200" y="2057400"/>
            <a:ext cx="2343150" cy="3124200"/>
          </a:xfrm>
          <a:prstGeom prst="rect">
            <a:avLst/>
          </a:prstGeom>
          <a:ln>
            <a:noFill/>
          </a:ln>
          <a:effectLst>
            <a:outerShdw blurRad="292100" dist="139700" dir="2700000" algn="tl" rotWithShape="0">
              <a:srgbClr val="333333">
                <a:alpha val="65000"/>
              </a:srgbClr>
            </a:outerShdw>
          </a:effectLst>
        </p:spPr>
      </p:pic>
      <p:sp>
        <p:nvSpPr>
          <p:cNvPr id="119814" name="TextBox 7"/>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latin typeface="Times New Roman" pitchFamily="18" charset="0"/>
                <a:cs typeface="Times New Roman" pitchFamily="18" charset="0"/>
              </a:rPr>
              <a:t>4-25  </a:t>
            </a:r>
            <a:endParaRPr lang="en-US" sz="1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t>TT&amp;E</a:t>
            </a:r>
            <a:r>
              <a:rPr lang="en-US" smtClean="0">
                <a:sym typeface="Wingdings" pitchFamily="2" charset="2"/>
              </a:rPr>
              <a:t>―Training</a:t>
            </a:r>
            <a:endParaRPr lang="en-US" smtClean="0"/>
          </a:p>
        </p:txBody>
      </p:sp>
      <p:sp>
        <p:nvSpPr>
          <p:cNvPr id="120835" name="Content Placeholder 2"/>
          <p:cNvSpPr>
            <a:spLocks noGrp="1"/>
          </p:cNvSpPr>
          <p:nvPr>
            <p:ph idx="1"/>
          </p:nvPr>
        </p:nvSpPr>
        <p:spPr>
          <a:xfrm>
            <a:off x="304800" y="1066800"/>
            <a:ext cx="8518525" cy="4800600"/>
          </a:xfrm>
        </p:spPr>
        <p:txBody>
          <a:bodyPr/>
          <a:lstStyle/>
          <a:p>
            <a:pPr>
              <a:buFontTx/>
              <a:buNone/>
            </a:pPr>
            <a:r>
              <a:rPr lang="en-US" smtClean="0"/>
              <a:t>Types of training:</a:t>
            </a:r>
          </a:p>
          <a:p>
            <a:r>
              <a:rPr lang="en-US" smtClean="0"/>
              <a:t>Lecture/discussion</a:t>
            </a:r>
          </a:p>
          <a:p>
            <a:r>
              <a:rPr lang="en-US" smtClean="0"/>
              <a:t>Hands on:</a:t>
            </a:r>
          </a:p>
          <a:p>
            <a:pPr marL="682625" lvl="2" indent="-334963"/>
            <a:r>
              <a:rPr lang="en-US" smtClean="0"/>
              <a:t>On-the-job</a:t>
            </a:r>
          </a:p>
          <a:p>
            <a:pPr marL="682625" lvl="2" indent="-334963"/>
            <a:r>
              <a:rPr lang="en-US" smtClean="0"/>
              <a:t>Job shadowing</a:t>
            </a:r>
          </a:p>
          <a:p>
            <a:pPr marL="682625" lvl="2" indent="-334963"/>
            <a:r>
              <a:rPr lang="en-US" smtClean="0"/>
              <a:t>Mentoring</a:t>
            </a:r>
          </a:p>
          <a:p>
            <a:pPr marL="682625" lvl="2" indent="-334963"/>
            <a:r>
              <a:rPr lang="en-US" smtClean="0"/>
              <a:t>Simulations</a:t>
            </a:r>
          </a:p>
        </p:txBody>
      </p:sp>
      <p:pic>
        <p:nvPicPr>
          <p:cNvPr id="4" name="Picture 2" descr="Biloxi, Miss., March 23, 2006 -- United Methodist Committee on Relief (UMCOR) representative Christy Smith (right) speaks to Katrina Aid Today cas..."/>
          <p:cNvPicPr>
            <a:picLocks noChangeAspect="1" noChangeArrowheads="1"/>
          </p:cNvPicPr>
          <p:nvPr/>
        </p:nvPicPr>
        <p:blipFill>
          <a:blip r:embed="rId2"/>
          <a:srcRect/>
          <a:stretch>
            <a:fillRect/>
          </a:stretch>
        </p:blipFill>
        <p:spPr bwMode="auto">
          <a:xfrm>
            <a:off x="4267200" y="1819275"/>
            <a:ext cx="3790950" cy="2524125"/>
          </a:xfrm>
          <a:prstGeom prst="rect">
            <a:avLst/>
          </a:prstGeom>
          <a:ln>
            <a:noFill/>
          </a:ln>
          <a:effectLst>
            <a:outerShdw blurRad="292100" dist="139700" dir="2700000" algn="tl" rotWithShape="0">
              <a:srgbClr val="333333">
                <a:alpha val="65000"/>
              </a:srgbClr>
            </a:outerShdw>
          </a:effectLst>
        </p:spPr>
      </p:pic>
      <p:sp>
        <p:nvSpPr>
          <p:cNvPr id="120837"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latin typeface="Times New Roman" pitchFamily="18" charset="0"/>
                <a:cs typeface="Times New Roman" pitchFamily="18" charset="0"/>
              </a:rPr>
              <a:t>4-26  </a:t>
            </a:r>
            <a:endParaRPr lang="en-US" sz="1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TT&amp;E―Exercises</a:t>
            </a:r>
          </a:p>
        </p:txBody>
      </p:sp>
      <p:sp>
        <p:nvSpPr>
          <p:cNvPr id="121859" name="Content Placeholder 2"/>
          <p:cNvSpPr>
            <a:spLocks noGrp="1"/>
          </p:cNvSpPr>
          <p:nvPr>
            <p:ph idx="1"/>
          </p:nvPr>
        </p:nvSpPr>
        <p:spPr>
          <a:xfrm>
            <a:off x="304800" y="1066800"/>
            <a:ext cx="8518525" cy="4800600"/>
          </a:xfrm>
        </p:spPr>
        <p:txBody>
          <a:bodyPr/>
          <a:lstStyle/>
          <a:p>
            <a:r>
              <a:rPr lang="en-US" smtClean="0"/>
              <a:t>Seminars</a:t>
            </a:r>
          </a:p>
          <a:p>
            <a:r>
              <a:rPr lang="en-US" smtClean="0"/>
              <a:t>Workshops</a:t>
            </a:r>
          </a:p>
          <a:p>
            <a:r>
              <a:rPr lang="en-US" smtClean="0"/>
              <a:t>Tabletops</a:t>
            </a:r>
          </a:p>
          <a:p>
            <a:r>
              <a:rPr lang="en-US" smtClean="0"/>
              <a:t>Games</a:t>
            </a:r>
          </a:p>
          <a:p>
            <a:r>
              <a:rPr lang="en-US" smtClean="0"/>
              <a:t>Drills</a:t>
            </a:r>
          </a:p>
          <a:p>
            <a:r>
              <a:rPr lang="en-US" smtClean="0"/>
              <a:t>Functional exercises</a:t>
            </a:r>
          </a:p>
          <a:p>
            <a:r>
              <a:rPr lang="en-US" smtClean="0"/>
              <a:t>Full-scale exercises</a:t>
            </a:r>
          </a:p>
          <a:p>
            <a:endParaRPr lang="en-US" smtClean="0"/>
          </a:p>
        </p:txBody>
      </p:sp>
      <p:pic>
        <p:nvPicPr>
          <p:cNvPr id="4" name="Picture 2" descr="Emmitsburg, MD, March 10, 2003 -- The National Fire Academy holds a table-top emergency preparedness exercise with firefighters from across the co..."/>
          <p:cNvPicPr>
            <a:picLocks noChangeAspect="1" noChangeArrowheads="1"/>
          </p:cNvPicPr>
          <p:nvPr/>
        </p:nvPicPr>
        <p:blipFill>
          <a:blip r:embed="rId2"/>
          <a:srcRect l="16040" r="5764"/>
          <a:stretch>
            <a:fillRect/>
          </a:stretch>
        </p:blipFill>
        <p:spPr bwMode="auto">
          <a:xfrm>
            <a:off x="3667125" y="1066800"/>
            <a:ext cx="2925763" cy="2438400"/>
          </a:xfrm>
          <a:prstGeom prst="rect">
            <a:avLst/>
          </a:prstGeom>
          <a:ln>
            <a:noFill/>
          </a:ln>
          <a:effectLst>
            <a:outerShdw blurRad="292100" dist="139700" dir="2700000" algn="tl" rotWithShape="0">
              <a:srgbClr val="333333">
                <a:alpha val="65000"/>
              </a:srgbClr>
            </a:outerShdw>
          </a:effectLst>
        </p:spPr>
      </p:pic>
      <p:pic>
        <p:nvPicPr>
          <p:cNvPr id="5" name="Picture 6" descr="Baton Rouge, LA, May 24, 2006 - The command room overlooking the main floor at the Louisiana State Emergency Operations Center is occupied by stat..."/>
          <p:cNvPicPr>
            <a:picLocks noChangeAspect="1" noChangeArrowheads="1"/>
          </p:cNvPicPr>
          <p:nvPr/>
        </p:nvPicPr>
        <p:blipFill>
          <a:blip r:embed="rId3"/>
          <a:srcRect l="22055"/>
          <a:stretch>
            <a:fillRect/>
          </a:stretch>
        </p:blipFill>
        <p:spPr bwMode="auto">
          <a:xfrm>
            <a:off x="5267325" y="2971800"/>
            <a:ext cx="2962275" cy="2533650"/>
          </a:xfrm>
          <a:prstGeom prst="rect">
            <a:avLst/>
          </a:prstGeom>
          <a:ln>
            <a:noFill/>
          </a:ln>
          <a:effectLst>
            <a:outerShdw blurRad="292100" dist="139700" dir="2700000" algn="tl" rotWithShape="0">
              <a:srgbClr val="333333">
                <a:alpha val="65000"/>
              </a:srgbClr>
            </a:outerShdw>
          </a:effectLst>
        </p:spPr>
      </p:pic>
      <p:sp>
        <p:nvSpPr>
          <p:cNvPr id="121862" name="TextBox 5"/>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latin typeface="Times New Roman" pitchFamily="18" charset="0"/>
                <a:cs typeface="Times New Roman" pitchFamily="18" charset="0"/>
              </a:rPr>
              <a:t>4-27  </a:t>
            </a:r>
            <a:endParaRPr lang="en-US" sz="1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smtClean="0"/>
              <a:t>TT&amp;E―Exercises</a:t>
            </a:r>
          </a:p>
        </p:txBody>
      </p:sp>
      <p:sp>
        <p:nvSpPr>
          <p:cNvPr id="3" name="Content Placeholder 2"/>
          <p:cNvSpPr>
            <a:spLocks noGrp="1"/>
          </p:cNvSpPr>
          <p:nvPr>
            <p:ph idx="1"/>
          </p:nvPr>
        </p:nvSpPr>
        <p:spPr>
          <a:xfrm>
            <a:off x="304800" y="1066800"/>
            <a:ext cx="8518525" cy="4800600"/>
          </a:xfrm>
        </p:spPr>
        <p:txBody>
          <a:bodyPr/>
          <a:lstStyle/>
          <a:p>
            <a:pPr marL="0" indent="0">
              <a:buFontTx/>
              <a:buNone/>
              <a:defRPr/>
            </a:pPr>
            <a:r>
              <a:rPr lang="en-US" dirty="0" smtClean="0"/>
              <a:t>Exercises are “proof of performance.”  Exercises involve several key components:</a:t>
            </a:r>
          </a:p>
          <a:p>
            <a:pPr marL="347663" indent="-347663">
              <a:defRPr/>
            </a:pPr>
            <a:r>
              <a:rPr lang="en-US" dirty="0" smtClean="0"/>
              <a:t>An exercise plan</a:t>
            </a:r>
          </a:p>
          <a:p>
            <a:pPr marL="347663" indent="-347663">
              <a:defRPr/>
            </a:pPr>
            <a:r>
              <a:rPr lang="en-US" dirty="0" smtClean="0"/>
              <a:t>A control plan</a:t>
            </a:r>
          </a:p>
          <a:p>
            <a:pPr marL="347663" indent="-347663">
              <a:defRPr/>
            </a:pPr>
            <a:r>
              <a:rPr lang="en-US" dirty="0" smtClean="0"/>
              <a:t>An evaluation plan</a:t>
            </a:r>
          </a:p>
          <a:p>
            <a:pPr marL="347663" indent="-347663">
              <a:defRPr/>
            </a:pPr>
            <a:r>
              <a:rPr lang="en-US" dirty="0" smtClean="0"/>
              <a:t>A Player Handbook</a:t>
            </a:r>
          </a:p>
          <a:p>
            <a:pPr marL="347663" indent="-347663">
              <a:defRPr/>
            </a:pPr>
            <a:r>
              <a:rPr lang="en-US" dirty="0" smtClean="0"/>
              <a:t>A Corrective Action Program</a:t>
            </a:r>
          </a:p>
          <a:p>
            <a:pPr>
              <a:defRPr/>
            </a:pPr>
            <a:endParaRPr lang="en-US" dirty="0"/>
          </a:p>
        </p:txBody>
      </p:sp>
      <p:pic>
        <p:nvPicPr>
          <p:cNvPr id="4" name="Picture 6" descr="Baton Rouge, La., October 9, 2005 - A HAZMAT instructor (2nd from left) shows members of an area Emergency Medical Technician team the correct way..."/>
          <p:cNvPicPr>
            <a:picLocks noChangeAspect="1" noChangeArrowheads="1"/>
          </p:cNvPicPr>
          <p:nvPr/>
        </p:nvPicPr>
        <p:blipFill>
          <a:blip r:embed="rId2"/>
          <a:srcRect/>
          <a:stretch>
            <a:fillRect/>
          </a:stretch>
        </p:blipFill>
        <p:spPr bwMode="auto">
          <a:xfrm>
            <a:off x="5029200" y="3429000"/>
            <a:ext cx="3676650" cy="2447925"/>
          </a:xfrm>
          <a:prstGeom prst="rect">
            <a:avLst/>
          </a:prstGeom>
          <a:ln>
            <a:noFill/>
          </a:ln>
          <a:effectLst>
            <a:outerShdw blurRad="292100" dist="139700" dir="2700000" algn="tl" rotWithShape="0">
              <a:srgbClr val="333333">
                <a:alpha val="65000"/>
              </a:srgbClr>
            </a:outerShdw>
          </a:effectLst>
        </p:spPr>
      </p:pic>
      <p:sp>
        <p:nvSpPr>
          <p:cNvPr id="122885"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latin typeface="Times New Roman" pitchFamily="18" charset="0"/>
                <a:cs typeface="Times New Roman" pitchFamily="18" charset="0"/>
              </a:rPr>
              <a:t>4-28  </a:t>
            </a:r>
            <a:endParaRPr lang="en-US" sz="1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smtClean="0"/>
              <a:t>TT&amp;E Checklist</a:t>
            </a:r>
          </a:p>
        </p:txBody>
      </p:sp>
      <p:sp>
        <p:nvSpPr>
          <p:cNvPr id="3" name="Content Placeholder 2"/>
          <p:cNvSpPr>
            <a:spLocks noGrp="1"/>
          </p:cNvSpPr>
          <p:nvPr>
            <p:ph idx="1"/>
          </p:nvPr>
        </p:nvSpPr>
        <p:spPr>
          <a:xfrm>
            <a:off x="304800" y="1066800"/>
            <a:ext cx="6324600" cy="4800600"/>
          </a:xfrm>
        </p:spPr>
        <p:txBody>
          <a:bodyPr/>
          <a:lstStyle/>
          <a:p>
            <a:pPr marL="274320" indent="-274320">
              <a:buFontTx/>
              <a:buNone/>
              <a:defRPr/>
            </a:pPr>
            <a:r>
              <a:rPr lang="en-US" dirty="0" smtClean="0"/>
              <a:t>A </a:t>
            </a:r>
            <a:r>
              <a:rPr lang="en-US" dirty="0" err="1" smtClean="0"/>
              <a:t>TT&amp;E</a:t>
            </a:r>
            <a:r>
              <a:rPr lang="en-US" dirty="0" smtClean="0"/>
              <a:t> Checklist helps to:</a:t>
            </a:r>
          </a:p>
          <a:p>
            <a:pPr marL="347663" indent="-347663">
              <a:defRPr/>
            </a:pPr>
            <a:r>
              <a:rPr lang="en-US" dirty="0" smtClean="0"/>
              <a:t>Manage the exercise development, conduct, and evaluation process.</a:t>
            </a:r>
          </a:p>
          <a:p>
            <a:pPr marL="347663" indent="-347663">
              <a:defRPr/>
            </a:pPr>
            <a:r>
              <a:rPr lang="en-US" dirty="0" smtClean="0"/>
              <a:t>Ensure that exercises are developed logically and that no important details are overlooked.</a:t>
            </a:r>
          </a:p>
          <a:p>
            <a:pPr>
              <a:defRPr/>
            </a:pPr>
            <a:endParaRPr lang="en-US" dirty="0"/>
          </a:p>
        </p:txBody>
      </p:sp>
      <p:pic>
        <p:nvPicPr>
          <p:cNvPr id="4" name="Picture 5" descr="Untitled-44.jpg"/>
          <p:cNvPicPr>
            <a:picLocks noChangeAspect="1"/>
          </p:cNvPicPr>
          <p:nvPr/>
        </p:nvPicPr>
        <p:blipFill>
          <a:blip r:embed="rId2"/>
          <a:srcRect/>
          <a:stretch>
            <a:fillRect/>
          </a:stretch>
        </p:blipFill>
        <p:spPr bwMode="auto">
          <a:xfrm>
            <a:off x="6477000" y="1905000"/>
            <a:ext cx="1676400" cy="2936875"/>
          </a:xfrm>
          <a:prstGeom prst="rect">
            <a:avLst/>
          </a:prstGeom>
          <a:ln>
            <a:noFill/>
          </a:ln>
          <a:effectLst>
            <a:outerShdw blurRad="292100" dist="139700" dir="2700000" algn="tl" rotWithShape="0">
              <a:srgbClr val="333333">
                <a:alpha val="65000"/>
              </a:srgbClr>
            </a:outerShdw>
          </a:effectLst>
        </p:spPr>
      </p:pic>
      <p:sp>
        <p:nvSpPr>
          <p:cNvPr id="123909"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latin typeface="Times New Roman" pitchFamily="18" charset="0"/>
                <a:cs typeface="Times New Roman" pitchFamily="18" charset="0"/>
              </a:rPr>
              <a:t>4-29  </a:t>
            </a:r>
            <a:endParaRPr lang="en-US" sz="1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smtClean="0"/>
              <a:t>Summary and Transition </a:t>
            </a:r>
          </a:p>
        </p:txBody>
      </p:sp>
      <p:sp>
        <p:nvSpPr>
          <p:cNvPr id="3" name="Content Placeholder 2"/>
          <p:cNvSpPr>
            <a:spLocks noGrp="1"/>
          </p:cNvSpPr>
          <p:nvPr>
            <p:ph idx="1"/>
          </p:nvPr>
        </p:nvSpPr>
        <p:spPr>
          <a:xfrm>
            <a:off x="304800" y="1066800"/>
            <a:ext cx="8518525" cy="4800600"/>
          </a:xfrm>
        </p:spPr>
        <p:txBody>
          <a:bodyPr/>
          <a:lstStyle/>
          <a:p>
            <a:pPr marL="0" indent="0" eaLnBrk="1" hangingPunct="1">
              <a:spcBef>
                <a:spcPts val="1440"/>
              </a:spcBef>
              <a:buFontTx/>
              <a:buNone/>
              <a:defRPr/>
            </a:pPr>
            <a:r>
              <a:rPr lang="en-US" dirty="0" smtClean="0"/>
              <a:t>This unit:</a:t>
            </a:r>
          </a:p>
          <a:p>
            <a:pPr marL="274320" indent="-274320">
              <a:spcBef>
                <a:spcPts val="1440"/>
              </a:spcBef>
              <a:defRPr/>
            </a:pPr>
            <a:r>
              <a:rPr lang="en-US" dirty="0" smtClean="0"/>
              <a:t>Covered several of the essential elements of a continuity plan.</a:t>
            </a:r>
          </a:p>
          <a:p>
            <a:pPr marL="347472" lvl="1" indent="-347472" eaLnBrk="1" hangingPunct="1">
              <a:spcBef>
                <a:spcPts val="1440"/>
              </a:spcBef>
              <a:buFont typeface="Wingdings" pitchFamily="2" charset="2"/>
              <a:buNone/>
              <a:defRPr/>
            </a:pPr>
            <a:r>
              <a:rPr lang="en-US" dirty="0" smtClean="0"/>
              <a:t>Unit 5:</a:t>
            </a:r>
          </a:p>
          <a:p>
            <a:pPr>
              <a:defRPr/>
            </a:pPr>
            <a:r>
              <a:rPr lang="en-US" dirty="0" smtClean="0"/>
              <a:t>Will cover how to develop </a:t>
            </a:r>
          </a:p>
          <a:p>
            <a:pPr indent="3175">
              <a:spcBef>
                <a:spcPts val="0"/>
              </a:spcBef>
              <a:buFont typeface="Wingdings" pitchFamily="2" charset="2"/>
              <a:buNone/>
              <a:defRPr/>
            </a:pPr>
            <a:r>
              <a:rPr lang="en-US" dirty="0" smtClean="0"/>
              <a:t>continuity plans and </a:t>
            </a:r>
          </a:p>
          <a:p>
            <a:pPr indent="3175">
              <a:spcBef>
                <a:spcPts val="0"/>
              </a:spcBef>
              <a:buFont typeface="Wingdings" pitchFamily="2" charset="2"/>
              <a:buNone/>
              <a:defRPr/>
            </a:pPr>
            <a:r>
              <a:rPr lang="en-US" dirty="0" smtClean="0"/>
              <a:t>procedures</a:t>
            </a:r>
            <a:endParaRPr lang="en-US" dirty="0"/>
          </a:p>
        </p:txBody>
      </p:sp>
      <p:pic>
        <p:nvPicPr>
          <p:cNvPr id="4" name="Picture 5" descr="FEMA9191.jpg"/>
          <p:cNvPicPr>
            <a:picLocks noChangeAspect="1"/>
          </p:cNvPicPr>
          <p:nvPr/>
        </p:nvPicPr>
        <p:blipFill>
          <a:blip r:embed="rId2"/>
          <a:srcRect/>
          <a:stretch>
            <a:fillRect/>
          </a:stretch>
        </p:blipFill>
        <p:spPr bwMode="auto">
          <a:xfrm>
            <a:off x="4572000" y="2514600"/>
            <a:ext cx="3962400" cy="2971800"/>
          </a:xfrm>
          <a:prstGeom prst="rect">
            <a:avLst/>
          </a:prstGeom>
          <a:ln>
            <a:noFill/>
          </a:ln>
          <a:effectLst>
            <a:outerShdw blurRad="292100" dist="139700" dir="2700000" algn="tl" rotWithShape="0">
              <a:srgbClr val="333333">
                <a:alpha val="65000"/>
              </a:srgbClr>
            </a:outerShdw>
          </a:effectLst>
        </p:spPr>
      </p:pic>
      <p:sp>
        <p:nvSpPr>
          <p:cNvPr id="124933"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4-39  </a:t>
            </a:r>
          </a:p>
        </p:txBody>
      </p:sp>
    </p:spTree>
  </p:cSld>
  <p:clrMapOvr>
    <a:masterClrMapping/>
  </p:clrMapOvr>
  <p:transition>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mtClean="0"/>
              <a:t>Summary and Transition</a:t>
            </a:r>
          </a:p>
        </p:txBody>
      </p:sp>
      <p:sp>
        <p:nvSpPr>
          <p:cNvPr id="125955" name="AutoShape 3"/>
          <p:cNvSpPr>
            <a:spLocks noChangeArrowheads="1"/>
          </p:cNvSpPr>
          <p:nvPr/>
        </p:nvSpPr>
        <p:spPr bwMode="auto">
          <a:xfrm>
            <a:off x="2286000" y="1981200"/>
            <a:ext cx="4724400" cy="2819400"/>
          </a:xfrm>
          <a:prstGeom prst="wedgeRoundRectCallout">
            <a:avLst>
              <a:gd name="adj1" fmla="val -43750"/>
              <a:gd name="adj2" fmla="val 70000"/>
              <a:gd name="adj3" fmla="val 16667"/>
            </a:avLst>
          </a:prstGeom>
          <a:solidFill>
            <a:srgbClr val="F8F8F8"/>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8F8F8"/>
            </a:extrusionClr>
          </a:sp3d>
        </p:spPr>
        <p:txBody>
          <a:bodyPr>
            <a:flatTx/>
          </a:bodyPr>
          <a:lstStyle/>
          <a:p>
            <a:pPr algn="ctr"/>
            <a:endParaRPr lang="en-US" sz="2400" b="1">
              <a:cs typeface="Arial" pitchFamily="34" charset="0"/>
            </a:endParaRPr>
          </a:p>
          <a:p>
            <a:pPr algn="ctr">
              <a:spcBef>
                <a:spcPts val="1200"/>
              </a:spcBef>
            </a:pPr>
            <a:endParaRPr lang="en-US" sz="1600" b="1">
              <a:cs typeface="Arial" pitchFamily="34" charset="0"/>
            </a:endParaRPr>
          </a:p>
          <a:p>
            <a:pPr algn="ctr">
              <a:spcBef>
                <a:spcPts val="1200"/>
              </a:spcBef>
            </a:pPr>
            <a:r>
              <a:rPr lang="en-US" sz="2400" b="1">
                <a:cs typeface="Arial" pitchFamily="34" charset="0"/>
              </a:rPr>
              <a:t>Questions?</a:t>
            </a:r>
          </a:p>
        </p:txBody>
      </p:sp>
      <p:sp>
        <p:nvSpPr>
          <p:cNvPr id="125956"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4-40  </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Summary and Transition</a:t>
            </a:r>
          </a:p>
        </p:txBody>
      </p:sp>
      <p:sp>
        <p:nvSpPr>
          <p:cNvPr id="26627" name="AutoShape 3"/>
          <p:cNvSpPr>
            <a:spLocks noChangeArrowheads="1"/>
          </p:cNvSpPr>
          <p:nvPr/>
        </p:nvSpPr>
        <p:spPr bwMode="auto">
          <a:xfrm>
            <a:off x="2286000" y="1981200"/>
            <a:ext cx="4724400" cy="2819400"/>
          </a:xfrm>
          <a:prstGeom prst="wedgeRoundRectCallout">
            <a:avLst>
              <a:gd name="adj1" fmla="val -43750"/>
              <a:gd name="adj2" fmla="val 70000"/>
              <a:gd name="adj3" fmla="val 16667"/>
            </a:avLst>
          </a:prstGeom>
          <a:solidFill>
            <a:srgbClr val="F8F8F8"/>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8F8F8"/>
            </a:extrusionClr>
          </a:sp3d>
        </p:spPr>
        <p:txBody>
          <a:bodyPr>
            <a:flatTx/>
          </a:bodyPr>
          <a:lstStyle/>
          <a:p>
            <a:pPr algn="ctr"/>
            <a:endParaRPr lang="en-US" sz="2400" b="1">
              <a:cs typeface="Arial" pitchFamily="34" charset="0"/>
            </a:endParaRPr>
          </a:p>
          <a:p>
            <a:pPr algn="ctr">
              <a:spcBef>
                <a:spcPts val="1200"/>
              </a:spcBef>
            </a:pPr>
            <a:endParaRPr lang="en-US" sz="2400" b="1">
              <a:cs typeface="Arial" pitchFamily="34" charset="0"/>
            </a:endParaRPr>
          </a:p>
          <a:p>
            <a:pPr algn="ctr">
              <a:spcBef>
                <a:spcPts val="1200"/>
              </a:spcBef>
            </a:pPr>
            <a:r>
              <a:rPr lang="en-US" sz="2400" b="1">
                <a:cs typeface="Arial" pitchFamily="34" charset="0"/>
              </a:rPr>
              <a:t>Questions?</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p:txBody>
          <a:bodyPr/>
          <a:lstStyle/>
          <a:p>
            <a:pPr eaLnBrk="1" hangingPunct="1"/>
            <a:r>
              <a:rPr lang="en-US" smtClean="0"/>
              <a:t>Unit 2:  Requirements for Continuity Planning</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Unit Objectives</a:t>
            </a:r>
          </a:p>
        </p:txBody>
      </p:sp>
      <p:sp>
        <p:nvSpPr>
          <p:cNvPr id="28675" name="Content Placeholder 2"/>
          <p:cNvSpPr>
            <a:spLocks noGrp="1"/>
          </p:cNvSpPr>
          <p:nvPr>
            <p:ph idx="1"/>
          </p:nvPr>
        </p:nvSpPr>
        <p:spPr>
          <a:xfrm>
            <a:off x="304800" y="1066800"/>
            <a:ext cx="5257800" cy="4800600"/>
          </a:xfrm>
        </p:spPr>
        <p:txBody>
          <a:bodyPr/>
          <a:lstStyle/>
          <a:p>
            <a:r>
              <a:rPr lang="en-US" smtClean="0"/>
              <a:t>Describe the requirements of NSPD 51/HSPD 20.</a:t>
            </a:r>
          </a:p>
          <a:p>
            <a:r>
              <a:rPr lang="en-US" smtClean="0"/>
              <a:t>Describe the guidance in FCD 1.</a:t>
            </a:r>
          </a:p>
          <a:p>
            <a:r>
              <a:rPr lang="en-US" smtClean="0"/>
              <a:t>Identify the objectives of Continuity of Operations.</a:t>
            </a:r>
          </a:p>
          <a:p>
            <a:r>
              <a:rPr lang="en-US" smtClean="0"/>
              <a:t>List the roles and responsibilities of the key players in a continuity program. </a:t>
            </a:r>
          </a:p>
        </p:txBody>
      </p:sp>
      <p:pic>
        <p:nvPicPr>
          <p:cNvPr id="4" name="Picture 5" descr="22880.jpg"/>
          <p:cNvPicPr>
            <a:picLocks noChangeAspect="1"/>
          </p:cNvPicPr>
          <p:nvPr/>
        </p:nvPicPr>
        <p:blipFill>
          <a:blip r:embed="rId2"/>
          <a:srcRect/>
          <a:stretch>
            <a:fillRect/>
          </a:stretch>
        </p:blipFill>
        <p:spPr bwMode="auto">
          <a:xfrm>
            <a:off x="5867400" y="1414463"/>
            <a:ext cx="2689225" cy="3462337"/>
          </a:xfrm>
          <a:prstGeom prst="rect">
            <a:avLst/>
          </a:prstGeom>
          <a:ln>
            <a:noFill/>
          </a:ln>
          <a:effectLst>
            <a:outerShdw blurRad="292100" dist="139700" dir="2700000" algn="tl" rotWithShape="0">
              <a:srgbClr val="333333">
                <a:alpha val="65000"/>
              </a:srgbClr>
            </a:outerShdw>
          </a:effectLst>
        </p:spPr>
      </p:pic>
      <p:sp>
        <p:nvSpPr>
          <p:cNvPr id="28677"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2-1  </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Purpose of a Continuity Program</a:t>
            </a:r>
          </a:p>
        </p:txBody>
      </p:sp>
      <p:sp>
        <p:nvSpPr>
          <p:cNvPr id="29699" name="AutoShape 3"/>
          <p:cNvSpPr>
            <a:spLocks noGrp="1" noChangeArrowheads="1"/>
          </p:cNvSpPr>
          <p:nvPr>
            <p:ph idx="1"/>
          </p:nvPr>
        </p:nvSpPr>
        <p:spPr>
          <a:xfrm>
            <a:off x="2209800" y="1936750"/>
            <a:ext cx="4724400" cy="2971800"/>
          </a:xfrm>
          <a:prstGeom prst="wedgeRoundRectCallout">
            <a:avLst>
              <a:gd name="adj1" fmla="val -43750"/>
              <a:gd name="adj2" fmla="val 70000"/>
              <a:gd name="adj3" fmla="val 16667"/>
            </a:avLst>
          </a:prstGeom>
          <a:solidFill>
            <a:srgbClr val="F8F8F8"/>
          </a:solidFill>
          <a:scene3d>
            <a:camera prst="legacyObliqueTopRight"/>
            <a:lightRig rig="legacyFlat3" dir="b"/>
          </a:scene3d>
          <a:sp3d extrusionH="430200" prstMaterial="legacyMatte">
            <a:bevelT w="13500" h="13500" prst="angle"/>
            <a:bevelB w="13500" h="13500" prst="angle"/>
            <a:extrusionClr>
              <a:srgbClr val="F8F8F8"/>
            </a:extrusionClr>
          </a:sp3d>
        </p:spPr>
        <p:txBody>
          <a:bodyPr>
            <a:flatTx/>
          </a:bodyPr>
          <a:lstStyle/>
          <a:p>
            <a:pPr algn="ctr"/>
            <a:endParaRPr lang="en-US" smtClean="0"/>
          </a:p>
          <a:p>
            <a:pPr algn="ctr"/>
            <a:endParaRPr lang="en-US" sz="1000" smtClean="0"/>
          </a:p>
          <a:p>
            <a:pPr algn="ctr">
              <a:buFontTx/>
              <a:buNone/>
            </a:pPr>
            <a:r>
              <a:rPr lang="en-US" smtClean="0"/>
              <a:t>Why develop a continuity program?</a:t>
            </a:r>
          </a:p>
        </p:txBody>
      </p:sp>
      <p:sp>
        <p:nvSpPr>
          <p:cNvPr id="29700"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2-2  </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Purpose of a Continuity Program</a:t>
            </a:r>
          </a:p>
        </p:txBody>
      </p:sp>
      <p:sp>
        <p:nvSpPr>
          <p:cNvPr id="3" name="Content Placeholder 2"/>
          <p:cNvSpPr>
            <a:spLocks noGrp="1"/>
          </p:cNvSpPr>
          <p:nvPr>
            <p:ph idx="1"/>
          </p:nvPr>
        </p:nvSpPr>
        <p:spPr>
          <a:xfrm>
            <a:off x="304800" y="1066800"/>
            <a:ext cx="5410200" cy="4800600"/>
          </a:xfrm>
        </p:spPr>
        <p:txBody>
          <a:bodyPr/>
          <a:lstStyle/>
          <a:p>
            <a:pPr marL="0" indent="0">
              <a:buFontTx/>
              <a:buNone/>
              <a:defRPr/>
            </a:pPr>
            <a:r>
              <a:rPr lang="en-US" dirty="0" smtClean="0"/>
              <a:t>To document and ensure the capability of continuing agency essential functions during a wide range of potential emergencies.</a:t>
            </a:r>
          </a:p>
          <a:p>
            <a:pPr marL="0" indent="0">
              <a:buFontTx/>
              <a:buNone/>
              <a:defRPr/>
            </a:pPr>
            <a:r>
              <a:rPr lang="en-US" dirty="0" smtClean="0"/>
              <a:t>Goals:</a:t>
            </a:r>
          </a:p>
          <a:p>
            <a:pPr marL="347472" indent="-347472">
              <a:defRPr/>
            </a:pPr>
            <a:r>
              <a:rPr lang="en-US" dirty="0" smtClean="0"/>
              <a:t>Protect life and property.</a:t>
            </a:r>
          </a:p>
          <a:p>
            <a:pPr marL="347472" indent="-347472">
              <a:defRPr/>
            </a:pPr>
            <a:r>
              <a:rPr lang="en-US" dirty="0" smtClean="0"/>
              <a:t>Provide for the continuity of essential services until normal operations can be resumed. </a:t>
            </a:r>
          </a:p>
          <a:p>
            <a:pPr>
              <a:defRPr/>
            </a:pPr>
            <a:endParaRPr lang="en-US" dirty="0"/>
          </a:p>
        </p:txBody>
      </p:sp>
      <p:pic>
        <p:nvPicPr>
          <p:cNvPr id="5" name="Picture 4" descr="11293.jpeg"/>
          <p:cNvPicPr>
            <a:picLocks noChangeAspect="1"/>
          </p:cNvPicPr>
          <p:nvPr/>
        </p:nvPicPr>
        <p:blipFill>
          <a:blip r:embed="rId2"/>
          <a:stretch>
            <a:fillRect/>
          </a:stretch>
        </p:blipFill>
        <p:spPr>
          <a:xfrm>
            <a:off x="5638800" y="1295400"/>
            <a:ext cx="2687638" cy="4038600"/>
          </a:xfrm>
          <a:prstGeom prst="rect">
            <a:avLst/>
          </a:prstGeom>
          <a:ln>
            <a:noFill/>
          </a:ln>
          <a:effectLst>
            <a:outerShdw blurRad="292100" dist="139700" dir="2700000" algn="tl" rotWithShape="0">
              <a:srgbClr val="333333">
                <a:alpha val="65000"/>
              </a:srgbClr>
            </a:outerShdw>
          </a:effectLst>
        </p:spPr>
      </p:pic>
      <p:sp>
        <p:nvSpPr>
          <p:cNvPr id="30725" name="TextBox 5"/>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2-3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Continuity Planning Objectives</a:t>
            </a:r>
          </a:p>
        </p:txBody>
      </p:sp>
      <p:sp>
        <p:nvSpPr>
          <p:cNvPr id="31747" name="AutoShape 3"/>
          <p:cNvSpPr>
            <a:spLocks noChangeArrowheads="1"/>
          </p:cNvSpPr>
          <p:nvPr/>
        </p:nvSpPr>
        <p:spPr bwMode="auto">
          <a:xfrm>
            <a:off x="2286000" y="1981200"/>
            <a:ext cx="4724400" cy="2819400"/>
          </a:xfrm>
          <a:prstGeom prst="wedgeRoundRectCallout">
            <a:avLst>
              <a:gd name="adj1" fmla="val -43750"/>
              <a:gd name="adj2" fmla="val 70000"/>
              <a:gd name="adj3" fmla="val 16667"/>
            </a:avLst>
          </a:prstGeom>
          <a:solidFill>
            <a:srgbClr val="F8F8F8"/>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8F8F8"/>
            </a:extrusionClr>
          </a:sp3d>
        </p:spPr>
        <p:txBody>
          <a:bodyPr>
            <a:flatTx/>
          </a:bodyPr>
          <a:lstStyle/>
          <a:p>
            <a:pPr algn="ctr"/>
            <a:endParaRPr lang="en-US" sz="2400" b="1">
              <a:solidFill>
                <a:srgbClr val="000000"/>
              </a:solidFill>
              <a:cs typeface="Arial" pitchFamily="34" charset="0"/>
            </a:endParaRPr>
          </a:p>
          <a:p>
            <a:pPr algn="ctr"/>
            <a:r>
              <a:rPr lang="en-US" sz="2400" b="1">
                <a:solidFill>
                  <a:srgbClr val="000000"/>
                </a:solidFill>
                <a:cs typeface="Arial" pitchFamily="34" charset="0"/>
              </a:rPr>
              <a:t>What are some of the objectives realized by planning for Continuity of Operations?</a:t>
            </a:r>
          </a:p>
        </p:txBody>
      </p:sp>
      <p:sp>
        <p:nvSpPr>
          <p:cNvPr id="31748"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2-4  </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Continuity Planning Objectives</a:t>
            </a:r>
          </a:p>
        </p:txBody>
      </p:sp>
      <p:sp>
        <p:nvSpPr>
          <p:cNvPr id="3" name="Content Placeholder 2"/>
          <p:cNvSpPr>
            <a:spLocks noGrp="1"/>
          </p:cNvSpPr>
          <p:nvPr>
            <p:ph idx="1"/>
          </p:nvPr>
        </p:nvSpPr>
        <p:spPr>
          <a:xfrm>
            <a:off x="304800" y="1066800"/>
            <a:ext cx="8518525" cy="4800600"/>
          </a:xfrm>
        </p:spPr>
        <p:txBody>
          <a:bodyPr/>
          <a:lstStyle/>
          <a:p>
            <a:pPr marL="0" lvl="1" indent="9525" eaLnBrk="1" hangingPunct="1">
              <a:buFont typeface="Wingdings" pitchFamily="2" charset="2"/>
              <a:buNone/>
              <a:defRPr/>
            </a:pPr>
            <a:r>
              <a:rPr lang="en-US" dirty="0" smtClean="0"/>
              <a:t>Continuity planning helps to:</a:t>
            </a:r>
          </a:p>
          <a:p>
            <a:pPr marL="346075" lvl="1" indent="-346075" eaLnBrk="1" hangingPunct="1">
              <a:defRPr/>
            </a:pPr>
            <a:r>
              <a:rPr lang="en-US" dirty="0" smtClean="0"/>
              <a:t>Ensure continued performance during a continuity situation.</a:t>
            </a:r>
          </a:p>
          <a:p>
            <a:pPr marL="346075" indent="-346075">
              <a:defRPr/>
            </a:pPr>
            <a:r>
              <a:rPr lang="en-US" dirty="0" smtClean="0"/>
              <a:t>Reduce loss of life and minimize damage and loss to critical processes and information.</a:t>
            </a:r>
          </a:p>
          <a:p>
            <a:pPr marL="346075" indent="-346075">
              <a:defRPr/>
            </a:pPr>
            <a:r>
              <a:rPr lang="en-US" dirty="0" smtClean="0"/>
              <a:t>Ensure successful succession to office.</a:t>
            </a:r>
          </a:p>
          <a:p>
            <a:pPr marL="346075" indent="-346075">
              <a:defRPr/>
            </a:pPr>
            <a:r>
              <a:rPr lang="en-US" dirty="0" smtClean="0"/>
              <a:t>Anticipate what might occur in order to mitigate disruptions.</a:t>
            </a:r>
          </a:p>
          <a:p>
            <a:pPr marL="346075" indent="-346075">
              <a:defRPr/>
            </a:pPr>
            <a:r>
              <a:rPr lang="en-US" dirty="0" smtClean="0"/>
              <a:t>Ensure that facilities are available during a continuity situation.</a:t>
            </a:r>
          </a:p>
          <a:p>
            <a:pPr>
              <a:defRPr/>
            </a:pPr>
            <a:endParaRPr lang="en-US" dirty="0"/>
          </a:p>
        </p:txBody>
      </p:sp>
      <p:sp>
        <p:nvSpPr>
          <p:cNvPr id="32772"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2-5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Continuity Planning Objectives</a:t>
            </a:r>
          </a:p>
        </p:txBody>
      </p:sp>
      <p:sp>
        <p:nvSpPr>
          <p:cNvPr id="3" name="Content Placeholder 2"/>
          <p:cNvSpPr>
            <a:spLocks noGrp="1"/>
          </p:cNvSpPr>
          <p:nvPr>
            <p:ph idx="1"/>
          </p:nvPr>
        </p:nvSpPr>
        <p:spPr>
          <a:xfrm>
            <a:off x="304800" y="1066800"/>
            <a:ext cx="8518525" cy="4800600"/>
          </a:xfrm>
        </p:spPr>
        <p:txBody>
          <a:bodyPr/>
          <a:lstStyle/>
          <a:p>
            <a:pPr marL="274320" indent="-274320">
              <a:buFontTx/>
              <a:buNone/>
              <a:defRPr/>
            </a:pPr>
            <a:r>
              <a:rPr lang="en-US" dirty="0" smtClean="0"/>
              <a:t>Continuity planning helps to:</a:t>
            </a:r>
          </a:p>
          <a:p>
            <a:pPr marL="347663" indent="-347663">
              <a:defRPr/>
            </a:pPr>
            <a:r>
              <a:rPr lang="en-US" dirty="0" smtClean="0"/>
              <a:t>Protect essential facilities, equipment, and vital records.</a:t>
            </a:r>
          </a:p>
          <a:p>
            <a:pPr marL="347663" indent="-347663">
              <a:defRPr/>
            </a:pPr>
            <a:r>
              <a:rPr lang="en-US" dirty="0" smtClean="0"/>
              <a:t>Achieve a timely and orderly recovery from a continuity situation.</a:t>
            </a:r>
          </a:p>
          <a:p>
            <a:pPr marL="347663" indent="-347663">
              <a:defRPr/>
            </a:pPr>
            <a:r>
              <a:rPr lang="en-US" dirty="0" smtClean="0"/>
              <a:t>Resume full service after an effective reconstitution.</a:t>
            </a:r>
          </a:p>
          <a:p>
            <a:pPr marL="347663" indent="-347663">
              <a:defRPr/>
            </a:pPr>
            <a:r>
              <a:rPr lang="en-US" dirty="0" smtClean="0"/>
              <a:t>Maintain a test, training, and exercise program that supports the implementation of continuity plans.</a:t>
            </a:r>
          </a:p>
          <a:p>
            <a:pPr>
              <a:defRPr/>
            </a:pPr>
            <a:endParaRPr lang="en-US" dirty="0"/>
          </a:p>
        </p:txBody>
      </p:sp>
      <p:sp>
        <p:nvSpPr>
          <p:cNvPr id="33796" name="TextBox 3"/>
          <p:cNvSpPr txBox="1">
            <a:spLocks noChangeArrowheads="1"/>
          </p:cNvSpPr>
          <p:nvPr/>
        </p:nvSpPr>
        <p:spPr bwMode="auto">
          <a:xfrm>
            <a:off x="7783513" y="62484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2-6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Legal Basis for Continuity of Operations</a:t>
            </a:r>
          </a:p>
        </p:txBody>
      </p:sp>
      <p:sp>
        <p:nvSpPr>
          <p:cNvPr id="34819" name="Content Placeholder 2"/>
          <p:cNvSpPr>
            <a:spLocks noGrp="1"/>
          </p:cNvSpPr>
          <p:nvPr>
            <p:ph idx="1"/>
          </p:nvPr>
        </p:nvSpPr>
        <p:spPr>
          <a:xfrm>
            <a:off x="304800" y="1066800"/>
            <a:ext cx="4953000" cy="4800600"/>
          </a:xfrm>
        </p:spPr>
        <p:txBody>
          <a:bodyPr/>
          <a:lstStyle/>
          <a:p>
            <a:r>
              <a:rPr lang="en-US" smtClean="0"/>
              <a:t>Continuity of Operations is a Federal initiative, required by Presidential directive.</a:t>
            </a:r>
          </a:p>
          <a:p>
            <a:r>
              <a:rPr lang="en-US" smtClean="0"/>
              <a:t>Federal Executive Branch agencies are required to continue their essential functions under a broad range of circumstances. </a:t>
            </a:r>
          </a:p>
          <a:p>
            <a:endParaRPr lang="en-US" smtClean="0"/>
          </a:p>
        </p:txBody>
      </p:sp>
      <p:pic>
        <p:nvPicPr>
          <p:cNvPr id="4" name="Picture 5" descr="2.jpg"/>
          <p:cNvPicPr>
            <a:picLocks noChangeAspect="1"/>
          </p:cNvPicPr>
          <p:nvPr/>
        </p:nvPicPr>
        <p:blipFill>
          <a:blip r:embed="rId2"/>
          <a:srcRect l="26866"/>
          <a:stretch>
            <a:fillRect/>
          </a:stretch>
        </p:blipFill>
        <p:spPr bwMode="auto">
          <a:xfrm>
            <a:off x="5715000" y="1252538"/>
            <a:ext cx="2781300" cy="3700462"/>
          </a:xfrm>
          <a:prstGeom prst="rect">
            <a:avLst/>
          </a:prstGeom>
          <a:ln>
            <a:noFill/>
          </a:ln>
          <a:effectLst>
            <a:outerShdw blurRad="292100" dist="139700" dir="2700000" algn="tl" rotWithShape="0">
              <a:srgbClr val="333333">
                <a:alpha val="65000"/>
              </a:srgbClr>
            </a:outerShdw>
          </a:effectLst>
        </p:spPr>
      </p:pic>
      <p:sp>
        <p:nvSpPr>
          <p:cNvPr id="34821" name="TextBox 4"/>
          <p:cNvSpPr txBox="1">
            <a:spLocks noChangeArrowheads="1"/>
          </p:cNvSpPr>
          <p:nvPr/>
        </p:nvSpPr>
        <p:spPr bwMode="auto">
          <a:xfrm>
            <a:off x="7772400"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2-7  </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Student Introductions</a:t>
            </a:r>
          </a:p>
        </p:txBody>
      </p:sp>
      <p:sp>
        <p:nvSpPr>
          <p:cNvPr id="3" name="Content Placeholder 2"/>
          <p:cNvSpPr>
            <a:spLocks noGrp="1"/>
          </p:cNvSpPr>
          <p:nvPr>
            <p:ph idx="1"/>
          </p:nvPr>
        </p:nvSpPr>
        <p:spPr>
          <a:xfrm>
            <a:off x="304800" y="1066800"/>
            <a:ext cx="8518525" cy="4800600"/>
          </a:xfrm>
        </p:spPr>
        <p:txBody>
          <a:bodyPr/>
          <a:lstStyle/>
          <a:p>
            <a:pPr marL="0" indent="0" eaLnBrk="1" hangingPunct="1">
              <a:buFontTx/>
              <a:buNone/>
              <a:defRPr/>
            </a:pPr>
            <a:r>
              <a:rPr lang="en-US" dirty="0" smtClean="0"/>
              <a:t>Please present your:</a:t>
            </a:r>
          </a:p>
          <a:p>
            <a:pPr marL="354013" lvl="1" eaLnBrk="1" hangingPunct="1">
              <a:defRPr/>
            </a:pPr>
            <a:r>
              <a:rPr lang="en-US" dirty="0" smtClean="0"/>
              <a:t>Name.</a:t>
            </a:r>
          </a:p>
          <a:p>
            <a:pPr marL="354013" lvl="1" eaLnBrk="1" hangingPunct="1">
              <a:defRPr/>
            </a:pPr>
            <a:r>
              <a:rPr lang="en-US" dirty="0" smtClean="0"/>
              <a:t>Department or agency.</a:t>
            </a:r>
          </a:p>
          <a:p>
            <a:pPr marL="354013" lvl="1" eaLnBrk="1" hangingPunct="1">
              <a:defRPr/>
            </a:pPr>
            <a:r>
              <a:rPr lang="en-US" dirty="0" smtClean="0"/>
              <a:t>Greatest need from this course.</a:t>
            </a:r>
          </a:p>
          <a:p>
            <a:pPr>
              <a:buFont typeface="Wingdings" pitchFamily="2" charset="2"/>
              <a:buNone/>
              <a:defRPr/>
            </a:pPr>
            <a:endParaRPr lang="en-US" dirty="0"/>
          </a:p>
        </p:txBody>
      </p:sp>
      <p:pic>
        <p:nvPicPr>
          <p:cNvPr id="5" name="Picture 4" descr="30344267.jpg"/>
          <p:cNvPicPr>
            <a:picLocks noChangeAspect="1"/>
          </p:cNvPicPr>
          <p:nvPr/>
        </p:nvPicPr>
        <p:blipFill>
          <a:blip r:embed="rId2"/>
          <a:stretch>
            <a:fillRect/>
          </a:stretch>
        </p:blipFill>
        <p:spPr>
          <a:xfrm>
            <a:off x="5181600" y="3733800"/>
            <a:ext cx="2860675" cy="1905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Key Federal Directives</a:t>
            </a:r>
          </a:p>
        </p:txBody>
      </p:sp>
      <p:sp>
        <p:nvSpPr>
          <p:cNvPr id="3" name="Content Placeholder 2"/>
          <p:cNvSpPr>
            <a:spLocks noGrp="1"/>
          </p:cNvSpPr>
          <p:nvPr>
            <p:ph idx="1"/>
          </p:nvPr>
        </p:nvSpPr>
        <p:spPr>
          <a:xfrm>
            <a:off x="304800" y="1066800"/>
            <a:ext cx="5181600" cy="4800600"/>
          </a:xfrm>
        </p:spPr>
        <p:txBody>
          <a:bodyPr/>
          <a:lstStyle/>
          <a:p>
            <a:pPr>
              <a:defRPr/>
            </a:pPr>
            <a:r>
              <a:rPr lang="en-US" dirty="0" smtClean="0"/>
              <a:t>To ensure continuity of essential functions:</a:t>
            </a:r>
          </a:p>
          <a:p>
            <a:pPr marL="682625" lvl="2" indent="6350">
              <a:buFont typeface="Wingdings" pitchFamily="2" charset="2"/>
              <a:buNone/>
              <a:defRPr/>
            </a:pPr>
            <a:r>
              <a:rPr lang="en-US" dirty="0" smtClean="0">
                <a:solidFill>
                  <a:srgbClr val="0070C0"/>
                </a:solidFill>
              </a:rPr>
              <a:t>NSPD 51/HSPD 20, issued May 2007</a:t>
            </a:r>
          </a:p>
          <a:p>
            <a:pPr indent="-347472">
              <a:defRPr/>
            </a:pPr>
            <a:r>
              <a:rPr lang="en-US" dirty="0" smtClean="0"/>
              <a:t>To provide guidance for continuity of essential functions during all-hazard situations:</a:t>
            </a:r>
          </a:p>
          <a:p>
            <a:pPr marL="685800" lvl="2" indent="0">
              <a:buFontTx/>
              <a:buNone/>
              <a:defRPr/>
            </a:pPr>
            <a:r>
              <a:rPr lang="en-US" dirty="0" err="1" smtClean="0">
                <a:solidFill>
                  <a:srgbClr val="0070C0"/>
                </a:solidFill>
              </a:rPr>
              <a:t>FCD</a:t>
            </a:r>
            <a:r>
              <a:rPr lang="en-US" dirty="0" smtClean="0">
                <a:solidFill>
                  <a:srgbClr val="0070C0"/>
                </a:solidFill>
              </a:rPr>
              <a:t> 1, issued November 2007.</a:t>
            </a:r>
          </a:p>
          <a:p>
            <a:pPr>
              <a:defRPr/>
            </a:pPr>
            <a:endParaRPr lang="en-US" dirty="0"/>
          </a:p>
        </p:txBody>
      </p:sp>
      <p:grpSp>
        <p:nvGrpSpPr>
          <p:cNvPr id="35844" name="Group 5"/>
          <p:cNvGrpSpPr>
            <a:grpSpLocks/>
          </p:cNvGrpSpPr>
          <p:nvPr/>
        </p:nvGrpSpPr>
        <p:grpSpPr bwMode="auto">
          <a:xfrm>
            <a:off x="6324600" y="1828800"/>
            <a:ext cx="2286000" cy="3352800"/>
            <a:chOff x="6324600" y="1828800"/>
            <a:chExt cx="2286000" cy="3352800"/>
          </a:xfrm>
        </p:grpSpPr>
        <p:sp>
          <p:nvSpPr>
            <p:cNvPr id="4" name="Folded Corner 3"/>
            <p:cNvSpPr/>
            <p:nvPr/>
          </p:nvSpPr>
          <p:spPr bwMode="auto">
            <a:xfrm>
              <a:off x="6324600" y="1828800"/>
              <a:ext cx="2286000" cy="3352800"/>
            </a:xfrm>
            <a:prstGeom prst="foldedCorner">
              <a:avLst/>
            </a:prstGeom>
            <a:solidFill>
              <a:schemeClr val="bg1">
                <a:lumMod val="9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defRPr/>
              </a:pPr>
              <a:endParaRPr lang="en-US">
                <a:solidFill>
                  <a:prstClr val="black"/>
                </a:solidFill>
                <a:latin typeface="Arial" charset="0"/>
              </a:endParaRPr>
            </a:p>
          </p:txBody>
        </p:sp>
        <p:pic>
          <p:nvPicPr>
            <p:cNvPr id="5" name="Picture 5" descr="DHS_logo"/>
            <p:cNvPicPr>
              <a:picLocks noChangeAspect="1" noChangeArrowheads="1"/>
            </p:cNvPicPr>
            <p:nvPr/>
          </p:nvPicPr>
          <p:blipFill>
            <a:blip r:embed="rId2"/>
            <a:srcRect/>
            <a:stretch>
              <a:fillRect/>
            </a:stretch>
          </p:blipFill>
          <p:spPr bwMode="auto">
            <a:xfrm>
              <a:off x="6384925" y="2466975"/>
              <a:ext cx="2181225" cy="657225"/>
            </a:xfrm>
            <a:prstGeom prst="rect">
              <a:avLst/>
            </a:prstGeom>
            <a:solidFill>
              <a:schemeClr val="bg1">
                <a:lumMod val="95000"/>
              </a:schemeClr>
            </a:solidFill>
            <a:ln>
              <a:noFill/>
            </a:ln>
            <a:effectLst>
              <a:outerShdw blurRad="292100" dist="139700" dir="2700000" algn="tl" rotWithShape="0">
                <a:srgbClr val="333333">
                  <a:alpha val="65000"/>
                </a:srgbClr>
              </a:outerShdw>
            </a:effectLst>
          </p:spPr>
        </p:pic>
      </p:grpSp>
      <p:sp>
        <p:nvSpPr>
          <p:cNvPr id="35845" name="TextBox 6"/>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2-8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NSPD 51/HSPD 20</a:t>
            </a:r>
          </a:p>
        </p:txBody>
      </p:sp>
      <p:sp>
        <p:nvSpPr>
          <p:cNvPr id="3" name="Content Placeholder 2"/>
          <p:cNvSpPr>
            <a:spLocks noGrp="1"/>
          </p:cNvSpPr>
          <p:nvPr>
            <p:ph idx="1"/>
          </p:nvPr>
        </p:nvSpPr>
        <p:spPr>
          <a:xfrm>
            <a:off x="304800" y="1066800"/>
            <a:ext cx="5943600" cy="4800600"/>
          </a:xfrm>
        </p:spPr>
        <p:txBody>
          <a:bodyPr/>
          <a:lstStyle/>
          <a:p>
            <a:pPr marL="346075" indent="-346075">
              <a:defRPr/>
            </a:pPr>
            <a:r>
              <a:rPr lang="en-US" sz="2300" dirty="0" smtClean="0"/>
              <a:t>Requires all Federal Executive Branch agencies to incorporate continuity into their daily operations</a:t>
            </a:r>
          </a:p>
          <a:p>
            <a:pPr marL="346075" indent="-346075">
              <a:defRPr/>
            </a:pPr>
            <a:r>
              <a:rPr lang="en-US" sz="2300" dirty="0" smtClean="0"/>
              <a:t>Establishes NEFs for all continuity programs</a:t>
            </a:r>
          </a:p>
          <a:p>
            <a:pPr marL="346075" indent="-346075">
              <a:defRPr/>
            </a:pPr>
            <a:r>
              <a:rPr lang="en-US" sz="2300" dirty="0" smtClean="0"/>
              <a:t>Assigns categories to each agency in accordance with its national security role and responsibilities</a:t>
            </a:r>
          </a:p>
          <a:p>
            <a:pPr marL="346075" indent="-346075">
              <a:defRPr/>
            </a:pPr>
            <a:r>
              <a:rPr lang="en-US" sz="2300" dirty="0" smtClean="0"/>
              <a:t>Designates the National Continuity Coordinator to lead the development of a National Continuity Implementation Plan</a:t>
            </a:r>
          </a:p>
          <a:p>
            <a:pPr>
              <a:defRPr/>
            </a:pPr>
            <a:endParaRPr lang="en-US" sz="2300" dirty="0"/>
          </a:p>
        </p:txBody>
      </p:sp>
      <p:pic>
        <p:nvPicPr>
          <p:cNvPr id="4" name="Picture 6" descr="3.jpg"/>
          <p:cNvPicPr>
            <a:picLocks noChangeAspect="1"/>
          </p:cNvPicPr>
          <p:nvPr/>
        </p:nvPicPr>
        <p:blipFill>
          <a:blip r:embed="rId2"/>
          <a:srcRect r="27430"/>
          <a:stretch>
            <a:fillRect/>
          </a:stretch>
        </p:blipFill>
        <p:spPr bwMode="auto">
          <a:xfrm>
            <a:off x="6297613" y="1676400"/>
            <a:ext cx="2224087" cy="3352800"/>
          </a:xfrm>
          <a:prstGeom prst="rect">
            <a:avLst/>
          </a:prstGeom>
          <a:ln>
            <a:noFill/>
          </a:ln>
          <a:effectLst>
            <a:outerShdw blurRad="292100" dist="139700" dir="2700000" algn="tl" rotWithShape="0">
              <a:srgbClr val="333333">
                <a:alpha val="65000"/>
              </a:srgbClr>
            </a:outerShdw>
          </a:effectLst>
        </p:spPr>
      </p:pic>
      <p:sp>
        <p:nvSpPr>
          <p:cNvPr id="36869"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2-9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NSPD 51/HSPD 20 Requirements</a:t>
            </a:r>
          </a:p>
        </p:txBody>
      </p:sp>
      <p:sp>
        <p:nvSpPr>
          <p:cNvPr id="37891" name="Content Placeholder 2"/>
          <p:cNvSpPr>
            <a:spLocks noGrp="1"/>
          </p:cNvSpPr>
          <p:nvPr>
            <p:ph idx="1"/>
          </p:nvPr>
        </p:nvSpPr>
        <p:spPr>
          <a:xfrm>
            <a:off x="304800" y="1066800"/>
            <a:ext cx="8518525" cy="4800600"/>
          </a:xfrm>
        </p:spPr>
        <p:txBody>
          <a:bodyPr/>
          <a:lstStyle/>
          <a:p>
            <a:pPr>
              <a:buFontTx/>
              <a:buNone/>
            </a:pPr>
            <a:r>
              <a:rPr lang="en-US" dirty="0" smtClean="0"/>
              <a:t>Continuity plans must include:</a:t>
            </a:r>
          </a:p>
          <a:p>
            <a:r>
              <a:rPr lang="en-US" dirty="0" smtClean="0"/>
              <a:t>Plans to continue performance of PMEFs for 30 days or until normal operations can be resumed.</a:t>
            </a:r>
          </a:p>
          <a:p>
            <a:r>
              <a:rPr lang="en-US" dirty="0" smtClean="0"/>
              <a:t>Capability to be fully operational at continuity sites within 12 hours after plan activation.</a:t>
            </a:r>
          </a:p>
          <a:p>
            <a:r>
              <a:rPr lang="en-US" dirty="0" smtClean="0"/>
              <a:t>Orders of succession and delegations of authorities.</a:t>
            </a:r>
          </a:p>
          <a:p>
            <a:r>
              <a:rPr lang="en-US" dirty="0" smtClean="0"/>
              <a:t>Measures to safeguard and access vital records and resources.</a:t>
            </a:r>
          </a:p>
          <a:p>
            <a:r>
              <a:rPr lang="en-US" dirty="0" smtClean="0"/>
              <a:t>Provisions for acquiring resources for continued operations.</a:t>
            </a:r>
          </a:p>
          <a:p>
            <a:endParaRPr lang="en-US" dirty="0" smtClean="0"/>
          </a:p>
        </p:txBody>
      </p:sp>
      <p:sp>
        <p:nvSpPr>
          <p:cNvPr id="37892"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2-10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NSPD 51/HSPD 20 Requirements</a:t>
            </a:r>
          </a:p>
        </p:txBody>
      </p:sp>
      <p:sp>
        <p:nvSpPr>
          <p:cNvPr id="38915" name="Content Placeholder 2"/>
          <p:cNvSpPr>
            <a:spLocks noGrp="1"/>
          </p:cNvSpPr>
          <p:nvPr>
            <p:ph idx="1"/>
          </p:nvPr>
        </p:nvSpPr>
        <p:spPr>
          <a:xfrm>
            <a:off x="304800" y="1066800"/>
            <a:ext cx="5791200" cy="4800600"/>
          </a:xfrm>
        </p:spPr>
        <p:txBody>
          <a:bodyPr/>
          <a:lstStyle/>
          <a:p>
            <a:pPr marL="3175" lvl="1" indent="-3175" eaLnBrk="1" hangingPunct="1">
              <a:buFont typeface="Wingdings" pitchFamily="2" charset="2"/>
              <a:buNone/>
            </a:pPr>
            <a:r>
              <a:rPr lang="en-US" dirty="0" smtClean="0"/>
              <a:t>Continuity plans must include:</a:t>
            </a:r>
          </a:p>
          <a:p>
            <a:r>
              <a:rPr lang="en-US" dirty="0" smtClean="0"/>
              <a:t>Redundant communications capabilities at continuity sites. </a:t>
            </a:r>
          </a:p>
          <a:p>
            <a:r>
              <a:rPr lang="en-US" dirty="0" smtClean="0"/>
              <a:t>Identification, training, and preparedness of the ERG. </a:t>
            </a:r>
          </a:p>
          <a:p>
            <a:r>
              <a:rPr lang="en-US" dirty="0" smtClean="0"/>
              <a:t>Reconstitution capabilities.</a:t>
            </a:r>
          </a:p>
          <a:p>
            <a:endParaRPr lang="en-US" dirty="0" smtClean="0"/>
          </a:p>
        </p:txBody>
      </p:sp>
      <p:pic>
        <p:nvPicPr>
          <p:cNvPr id="4" name="Picture 5" descr="4.jpg"/>
          <p:cNvPicPr>
            <a:picLocks noChangeAspect="1"/>
          </p:cNvPicPr>
          <p:nvPr/>
        </p:nvPicPr>
        <p:blipFill>
          <a:blip r:embed="rId2"/>
          <a:srcRect l="18872"/>
          <a:stretch>
            <a:fillRect/>
          </a:stretch>
        </p:blipFill>
        <p:spPr bwMode="auto">
          <a:xfrm>
            <a:off x="5641975" y="1371600"/>
            <a:ext cx="2832100" cy="3733800"/>
          </a:xfrm>
          <a:prstGeom prst="rect">
            <a:avLst/>
          </a:prstGeom>
          <a:ln>
            <a:noFill/>
          </a:ln>
          <a:effectLst>
            <a:outerShdw blurRad="292100" dist="139700" dir="2700000" algn="tl" rotWithShape="0">
              <a:srgbClr val="333333">
                <a:alpha val="65000"/>
              </a:srgbClr>
            </a:outerShdw>
          </a:effectLst>
        </p:spPr>
      </p:pic>
      <p:sp>
        <p:nvSpPr>
          <p:cNvPr id="38917"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2-11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FCD 1</a:t>
            </a:r>
          </a:p>
        </p:txBody>
      </p:sp>
      <p:sp>
        <p:nvSpPr>
          <p:cNvPr id="3" name="Content Placeholder 2"/>
          <p:cNvSpPr>
            <a:spLocks noGrp="1"/>
          </p:cNvSpPr>
          <p:nvPr>
            <p:ph idx="1"/>
          </p:nvPr>
        </p:nvSpPr>
        <p:spPr>
          <a:xfrm>
            <a:off x="304800" y="1066800"/>
            <a:ext cx="5334000" cy="4800600"/>
          </a:xfrm>
        </p:spPr>
        <p:txBody>
          <a:bodyPr/>
          <a:lstStyle/>
          <a:p>
            <a:pPr marL="0" indent="0">
              <a:buFontTx/>
              <a:buNone/>
              <a:defRPr/>
            </a:pPr>
            <a:r>
              <a:rPr lang="en-US" dirty="0" err="1" smtClean="0"/>
              <a:t>FCD</a:t>
            </a:r>
            <a:r>
              <a:rPr lang="en-US" dirty="0" smtClean="0"/>
              <a:t> 1:</a:t>
            </a:r>
          </a:p>
          <a:p>
            <a:pPr marL="346075" indent="-346075">
              <a:tabLst>
                <a:tab pos="346075" algn="l"/>
              </a:tabLst>
              <a:defRPr/>
            </a:pPr>
            <a:r>
              <a:rPr lang="en-US" dirty="0" smtClean="0"/>
              <a:t>Provides direction to the Federal Executive Branch for developing continuity plans and programs to support continuation of </a:t>
            </a:r>
            <a:r>
              <a:rPr lang="en-US" dirty="0" err="1" smtClean="0"/>
              <a:t>NEFs</a:t>
            </a:r>
            <a:r>
              <a:rPr lang="en-US" dirty="0" smtClean="0"/>
              <a:t>.  </a:t>
            </a:r>
          </a:p>
          <a:p>
            <a:pPr marL="346075" indent="-346075">
              <a:tabLst>
                <a:tab pos="346075" algn="l"/>
              </a:tabLst>
              <a:defRPr/>
            </a:pPr>
            <a:r>
              <a:rPr lang="en-US" dirty="0" smtClean="0"/>
              <a:t>Identifies three supporting components and 10 primary elements for a viable continuity capability.</a:t>
            </a:r>
          </a:p>
          <a:p>
            <a:pPr>
              <a:defRPr/>
            </a:pPr>
            <a:endParaRPr lang="en-US" dirty="0"/>
          </a:p>
        </p:txBody>
      </p:sp>
      <p:pic>
        <p:nvPicPr>
          <p:cNvPr id="4" name="Picture 6"/>
          <p:cNvPicPr>
            <a:picLocks noChangeAspect="1" noChangeArrowheads="1"/>
          </p:cNvPicPr>
          <p:nvPr/>
        </p:nvPicPr>
        <p:blipFill>
          <a:blip r:embed="rId2"/>
          <a:srcRect/>
          <a:stretch>
            <a:fillRect/>
          </a:stretch>
        </p:blipFill>
        <p:spPr bwMode="auto">
          <a:xfrm>
            <a:off x="6248400" y="1981200"/>
            <a:ext cx="2382838" cy="2971800"/>
          </a:xfrm>
          <a:prstGeom prst="rect">
            <a:avLst/>
          </a:prstGeom>
          <a:ln>
            <a:noFill/>
          </a:ln>
          <a:effectLst>
            <a:outerShdw blurRad="292100" dist="139700" dir="2700000" algn="tl" rotWithShape="0">
              <a:srgbClr val="333333">
                <a:alpha val="65000"/>
              </a:srgbClr>
            </a:outerShdw>
          </a:effectLst>
        </p:spPr>
      </p:pic>
      <p:sp>
        <p:nvSpPr>
          <p:cNvPr id="39941"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2-12  </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FCD 1 Support Component 1</a:t>
            </a:r>
          </a:p>
        </p:txBody>
      </p:sp>
      <p:sp>
        <p:nvSpPr>
          <p:cNvPr id="3" name="Content Placeholder 2"/>
          <p:cNvSpPr>
            <a:spLocks noGrp="1"/>
          </p:cNvSpPr>
          <p:nvPr>
            <p:ph idx="1"/>
          </p:nvPr>
        </p:nvSpPr>
        <p:spPr>
          <a:xfrm>
            <a:off x="304800" y="1066800"/>
            <a:ext cx="5715000" cy="4800600"/>
          </a:xfrm>
        </p:spPr>
        <p:txBody>
          <a:bodyPr/>
          <a:lstStyle/>
          <a:p>
            <a:pPr>
              <a:buFontTx/>
              <a:buNone/>
              <a:defRPr/>
            </a:pPr>
            <a:r>
              <a:rPr lang="en-US" dirty="0" smtClean="0"/>
              <a:t>Continuity Plans and Procedures:</a:t>
            </a:r>
          </a:p>
          <a:p>
            <a:pPr indent="-279400">
              <a:defRPr/>
            </a:pPr>
            <a:r>
              <a:rPr lang="en-US" dirty="0" smtClean="0"/>
              <a:t>Developing effective plans and procedures includes a </a:t>
            </a:r>
            <a:r>
              <a:rPr lang="en-US" dirty="0" err="1" smtClean="0"/>
              <a:t>TT&amp;E</a:t>
            </a:r>
            <a:r>
              <a:rPr lang="en-US" dirty="0" smtClean="0"/>
              <a:t> program and the operational capability to implement the plans and procedures.</a:t>
            </a:r>
          </a:p>
          <a:p>
            <a:pPr>
              <a:defRPr/>
            </a:pPr>
            <a:r>
              <a:rPr lang="en-US" dirty="0" smtClean="0"/>
              <a:t>Establishing planning and procedural objectives and requirements is an essential part of developing a viable continuity plan.  </a:t>
            </a:r>
          </a:p>
          <a:p>
            <a:pPr>
              <a:defRPr/>
            </a:pPr>
            <a:endParaRPr lang="en-US" dirty="0"/>
          </a:p>
        </p:txBody>
      </p:sp>
      <p:pic>
        <p:nvPicPr>
          <p:cNvPr id="5" name="Picture 4" descr="78.jpg"/>
          <p:cNvPicPr>
            <a:picLocks noChangeAspect="1"/>
          </p:cNvPicPr>
          <p:nvPr/>
        </p:nvPicPr>
        <p:blipFill>
          <a:blip r:embed="rId2"/>
          <a:stretch>
            <a:fillRect/>
          </a:stretch>
        </p:blipFill>
        <p:spPr>
          <a:xfrm>
            <a:off x="6172200" y="1828800"/>
            <a:ext cx="2314575" cy="3124200"/>
          </a:xfrm>
          <a:prstGeom prst="rect">
            <a:avLst/>
          </a:prstGeom>
          <a:ln>
            <a:noFill/>
          </a:ln>
          <a:effectLst>
            <a:outerShdw blurRad="292100" dist="139700" dir="2700000" algn="tl" rotWithShape="0">
              <a:srgbClr val="333333">
                <a:alpha val="65000"/>
              </a:srgbClr>
            </a:outerShdw>
          </a:effectLst>
        </p:spPr>
      </p:pic>
      <p:sp>
        <p:nvSpPr>
          <p:cNvPr id="40965" name="TextBox 5"/>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2-13  </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FCD 1 Support Component 2</a:t>
            </a:r>
          </a:p>
        </p:txBody>
      </p:sp>
      <p:sp>
        <p:nvSpPr>
          <p:cNvPr id="3" name="Content Placeholder 2"/>
          <p:cNvSpPr>
            <a:spLocks noGrp="1"/>
          </p:cNvSpPr>
          <p:nvPr>
            <p:ph idx="1"/>
          </p:nvPr>
        </p:nvSpPr>
        <p:spPr>
          <a:xfrm>
            <a:off x="304800" y="1066800"/>
            <a:ext cx="5562600" cy="4800600"/>
          </a:xfrm>
        </p:spPr>
        <p:txBody>
          <a:bodyPr/>
          <a:lstStyle/>
          <a:p>
            <a:pPr>
              <a:buFontTx/>
              <a:buNone/>
              <a:defRPr/>
            </a:pPr>
            <a:r>
              <a:rPr lang="en-US" dirty="0" smtClean="0"/>
              <a:t>Risk Management: </a:t>
            </a:r>
          </a:p>
          <a:p>
            <a:pPr marL="0" indent="0">
              <a:buFontTx/>
              <a:buNone/>
              <a:defRPr/>
            </a:pPr>
            <a:r>
              <a:rPr lang="en-US" dirty="0" smtClean="0"/>
              <a:t>A structured process for understanding the problems facing an organization:</a:t>
            </a:r>
          </a:p>
          <a:p>
            <a:pPr marL="354013" lvl="1">
              <a:defRPr/>
            </a:pPr>
            <a:r>
              <a:rPr lang="en-US" dirty="0" smtClean="0"/>
              <a:t>What can go wrong?</a:t>
            </a:r>
          </a:p>
          <a:p>
            <a:pPr marL="354013" lvl="1">
              <a:defRPr/>
            </a:pPr>
            <a:r>
              <a:rPr lang="en-US" dirty="0" smtClean="0"/>
              <a:t>How bad can it get?  How fast? </a:t>
            </a:r>
          </a:p>
          <a:p>
            <a:pPr marL="354013" lvl="1">
              <a:defRPr/>
            </a:pPr>
            <a:r>
              <a:rPr lang="en-US" dirty="0" smtClean="0"/>
              <a:t>What is the likelihood that the undesired event might occur?  </a:t>
            </a:r>
          </a:p>
          <a:p>
            <a:pPr marL="354013" lvl="1">
              <a:defRPr/>
            </a:pPr>
            <a:r>
              <a:rPr lang="en-US" dirty="0" smtClean="0"/>
              <a:t>What would be the impact should it occur?  </a:t>
            </a:r>
          </a:p>
          <a:p>
            <a:pPr>
              <a:defRPr/>
            </a:pPr>
            <a:endParaRPr lang="en-US" dirty="0"/>
          </a:p>
        </p:txBody>
      </p:sp>
      <p:pic>
        <p:nvPicPr>
          <p:cNvPr id="4" name="Picture 5" descr="6.jpg"/>
          <p:cNvPicPr>
            <a:picLocks noChangeAspect="1"/>
          </p:cNvPicPr>
          <p:nvPr/>
        </p:nvPicPr>
        <p:blipFill>
          <a:blip r:embed="rId2"/>
          <a:srcRect/>
          <a:stretch>
            <a:fillRect/>
          </a:stretch>
        </p:blipFill>
        <p:spPr bwMode="auto">
          <a:xfrm>
            <a:off x="5867400" y="1447800"/>
            <a:ext cx="2714625" cy="3810000"/>
          </a:xfrm>
          <a:prstGeom prst="rect">
            <a:avLst/>
          </a:prstGeom>
          <a:ln>
            <a:noFill/>
          </a:ln>
          <a:effectLst>
            <a:outerShdw blurRad="292100" dist="139700" dir="2700000" algn="tl" rotWithShape="0">
              <a:srgbClr val="333333">
                <a:alpha val="65000"/>
              </a:srgbClr>
            </a:outerShdw>
          </a:effectLst>
        </p:spPr>
      </p:pic>
      <p:sp>
        <p:nvSpPr>
          <p:cNvPr id="41989"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2-14  </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FCD 1 Support Component 3</a:t>
            </a:r>
          </a:p>
        </p:txBody>
      </p:sp>
      <p:sp>
        <p:nvSpPr>
          <p:cNvPr id="3" name="Content Placeholder 2"/>
          <p:cNvSpPr>
            <a:spLocks noGrp="1"/>
          </p:cNvSpPr>
          <p:nvPr>
            <p:ph idx="1"/>
          </p:nvPr>
        </p:nvSpPr>
        <p:spPr>
          <a:xfrm>
            <a:off x="304800" y="1066800"/>
            <a:ext cx="5181600" cy="4800600"/>
          </a:xfrm>
        </p:spPr>
        <p:txBody>
          <a:bodyPr/>
          <a:lstStyle/>
          <a:p>
            <a:pPr marL="0" indent="0">
              <a:buFontTx/>
              <a:buNone/>
              <a:tabLst>
                <a:tab pos="63500" algn="l"/>
              </a:tabLst>
              <a:defRPr/>
            </a:pPr>
            <a:r>
              <a:rPr lang="en-US" dirty="0" smtClean="0"/>
              <a:t>Budgeting and Acquisition of Resources:</a:t>
            </a:r>
          </a:p>
          <a:p>
            <a:pPr marL="0" indent="0">
              <a:buFontTx/>
              <a:buNone/>
              <a:tabLst>
                <a:tab pos="63500" algn="l"/>
              </a:tabLst>
              <a:defRPr/>
            </a:pPr>
            <a:endParaRPr lang="en-US" dirty="0" smtClean="0"/>
          </a:p>
          <a:p>
            <a:pPr marL="0" indent="0">
              <a:buFontTx/>
              <a:buNone/>
              <a:tabLst>
                <a:tab pos="63500" algn="l"/>
              </a:tabLst>
              <a:defRPr/>
            </a:pPr>
            <a:r>
              <a:rPr lang="en-US" dirty="0" smtClean="0"/>
              <a:t>Agencies must align and allocate the budgetary resources necessary to implement and manage the continuity program.</a:t>
            </a:r>
          </a:p>
          <a:p>
            <a:pPr>
              <a:defRPr/>
            </a:pPr>
            <a:endParaRPr lang="en-US" dirty="0"/>
          </a:p>
        </p:txBody>
      </p:sp>
      <p:pic>
        <p:nvPicPr>
          <p:cNvPr id="4" name="Picture 5" descr="5.jpg"/>
          <p:cNvPicPr>
            <a:picLocks noChangeAspect="1"/>
          </p:cNvPicPr>
          <p:nvPr/>
        </p:nvPicPr>
        <p:blipFill>
          <a:blip r:embed="rId2"/>
          <a:srcRect/>
          <a:stretch>
            <a:fillRect/>
          </a:stretch>
        </p:blipFill>
        <p:spPr bwMode="auto">
          <a:xfrm>
            <a:off x="5867400" y="1600200"/>
            <a:ext cx="2514600" cy="3771900"/>
          </a:xfrm>
          <a:prstGeom prst="rect">
            <a:avLst/>
          </a:prstGeom>
          <a:ln>
            <a:noFill/>
          </a:ln>
          <a:effectLst>
            <a:outerShdw blurRad="292100" dist="139700" dir="2700000" algn="tl" rotWithShape="0">
              <a:srgbClr val="333333">
                <a:alpha val="65000"/>
              </a:srgbClr>
            </a:outerShdw>
          </a:effectLst>
        </p:spPr>
      </p:pic>
      <p:sp>
        <p:nvSpPr>
          <p:cNvPr id="43013"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2-15  </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FCD 1 Support Component 3</a:t>
            </a:r>
          </a:p>
        </p:txBody>
      </p:sp>
      <p:sp>
        <p:nvSpPr>
          <p:cNvPr id="44035" name="AutoShape 3"/>
          <p:cNvSpPr>
            <a:spLocks noChangeArrowheads="1"/>
          </p:cNvSpPr>
          <p:nvPr/>
        </p:nvSpPr>
        <p:spPr bwMode="auto">
          <a:xfrm>
            <a:off x="2286000" y="1981200"/>
            <a:ext cx="4724400" cy="2819400"/>
          </a:xfrm>
          <a:prstGeom prst="wedgeRoundRectCallout">
            <a:avLst>
              <a:gd name="adj1" fmla="val -43750"/>
              <a:gd name="adj2" fmla="val 70000"/>
              <a:gd name="adj3" fmla="val 16667"/>
            </a:avLst>
          </a:prstGeom>
          <a:solidFill>
            <a:srgbClr val="F8F8F8"/>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8F8F8"/>
            </a:extrusionClr>
          </a:sp3d>
        </p:spPr>
        <p:txBody>
          <a:bodyPr>
            <a:flatTx/>
          </a:bodyPr>
          <a:lstStyle/>
          <a:p>
            <a:pPr algn="ctr"/>
            <a:endParaRPr lang="en-US" sz="2400" b="1">
              <a:solidFill>
                <a:srgbClr val="000000"/>
              </a:solidFill>
              <a:cs typeface="Arial" pitchFamily="34" charset="0"/>
            </a:endParaRPr>
          </a:p>
          <a:p>
            <a:pPr algn="ctr"/>
            <a:r>
              <a:rPr lang="en-US" sz="2400" b="1">
                <a:solidFill>
                  <a:srgbClr val="000000"/>
                </a:solidFill>
                <a:cs typeface="Arial" pitchFamily="34" charset="0"/>
              </a:rPr>
              <a:t>What resources do you need to consider when you complete budgeting and acquisition?</a:t>
            </a:r>
          </a:p>
        </p:txBody>
      </p:sp>
      <p:sp>
        <p:nvSpPr>
          <p:cNvPr id="44036"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2-16  </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FCD 1 Support Component 3</a:t>
            </a:r>
          </a:p>
        </p:txBody>
      </p:sp>
      <p:sp>
        <p:nvSpPr>
          <p:cNvPr id="3" name="Content Placeholder 2"/>
          <p:cNvSpPr>
            <a:spLocks noGrp="1"/>
          </p:cNvSpPr>
          <p:nvPr>
            <p:ph idx="1"/>
          </p:nvPr>
        </p:nvSpPr>
        <p:spPr>
          <a:xfrm>
            <a:off x="304800" y="1066800"/>
            <a:ext cx="5486400" cy="4800600"/>
          </a:xfrm>
        </p:spPr>
        <p:txBody>
          <a:bodyPr/>
          <a:lstStyle/>
          <a:p>
            <a:pPr marL="0" indent="0">
              <a:buFontTx/>
              <a:buNone/>
              <a:tabLst>
                <a:tab pos="63500" algn="l"/>
              </a:tabLst>
              <a:defRPr/>
            </a:pPr>
            <a:r>
              <a:rPr lang="en-US" dirty="0" smtClean="0"/>
              <a:t>Budgeting and Acquisition of Resources:</a:t>
            </a:r>
          </a:p>
          <a:p>
            <a:pPr marL="342900" lvl="2" indent="-342900">
              <a:tabLst>
                <a:tab pos="63500" algn="l"/>
              </a:tabLst>
              <a:defRPr/>
            </a:pPr>
            <a:r>
              <a:rPr lang="en-US" dirty="0" smtClean="0"/>
              <a:t>Human capital</a:t>
            </a:r>
          </a:p>
          <a:p>
            <a:pPr marL="342900" lvl="2" indent="-342900">
              <a:tabLst>
                <a:tab pos="63500" algn="l"/>
              </a:tabLst>
              <a:defRPr/>
            </a:pPr>
            <a:r>
              <a:rPr lang="en-US" dirty="0" smtClean="0"/>
              <a:t>Communications</a:t>
            </a:r>
          </a:p>
          <a:p>
            <a:pPr marL="342900" lvl="2" indent="-342900">
              <a:tabLst>
                <a:tab pos="63500" algn="l"/>
              </a:tabLst>
              <a:defRPr/>
            </a:pPr>
            <a:r>
              <a:rPr lang="en-US" dirty="0" smtClean="0"/>
              <a:t>Facilities</a:t>
            </a:r>
          </a:p>
          <a:p>
            <a:pPr marL="342900" lvl="2" indent="-342900">
              <a:tabLst>
                <a:tab pos="63500" algn="l"/>
              </a:tabLst>
              <a:defRPr/>
            </a:pPr>
            <a:r>
              <a:rPr lang="en-US" dirty="0" smtClean="0"/>
              <a:t>Infrastructure (systems, etc.)</a:t>
            </a:r>
          </a:p>
          <a:p>
            <a:pPr marL="342900" lvl="2" indent="-342900">
              <a:tabLst>
                <a:tab pos="63500" algn="l"/>
              </a:tabLst>
              <a:defRPr/>
            </a:pPr>
            <a:r>
              <a:rPr lang="en-US" dirty="0" smtClean="0"/>
              <a:t>Transportation</a:t>
            </a:r>
          </a:p>
          <a:p>
            <a:pPr>
              <a:defRPr/>
            </a:pPr>
            <a:endParaRPr lang="en-US" dirty="0"/>
          </a:p>
        </p:txBody>
      </p:sp>
      <p:pic>
        <p:nvPicPr>
          <p:cNvPr id="4" name="Picture 5" descr="5.jpg"/>
          <p:cNvPicPr>
            <a:picLocks noChangeAspect="1"/>
          </p:cNvPicPr>
          <p:nvPr/>
        </p:nvPicPr>
        <p:blipFill>
          <a:blip r:embed="rId2"/>
          <a:srcRect/>
          <a:stretch>
            <a:fillRect/>
          </a:stretch>
        </p:blipFill>
        <p:spPr bwMode="auto">
          <a:xfrm>
            <a:off x="5867400" y="1600200"/>
            <a:ext cx="2514600" cy="3771900"/>
          </a:xfrm>
          <a:prstGeom prst="rect">
            <a:avLst/>
          </a:prstGeom>
          <a:ln>
            <a:noFill/>
          </a:ln>
          <a:effectLst>
            <a:outerShdw blurRad="292100" dist="139700" dir="2700000" algn="tl" rotWithShape="0">
              <a:srgbClr val="333333">
                <a:alpha val="65000"/>
              </a:srgbClr>
            </a:outerShdw>
          </a:effectLst>
        </p:spPr>
      </p:pic>
      <p:sp>
        <p:nvSpPr>
          <p:cNvPr id="45061"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2-17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Course Goals</a:t>
            </a:r>
          </a:p>
        </p:txBody>
      </p:sp>
      <p:sp>
        <p:nvSpPr>
          <p:cNvPr id="18435" name="Content Placeholder 2"/>
          <p:cNvSpPr>
            <a:spLocks noGrp="1"/>
          </p:cNvSpPr>
          <p:nvPr>
            <p:ph idx="1"/>
          </p:nvPr>
        </p:nvSpPr>
        <p:spPr>
          <a:xfrm>
            <a:off x="304800" y="1066800"/>
            <a:ext cx="8518525" cy="4800600"/>
          </a:xfrm>
        </p:spPr>
        <p:txBody>
          <a:bodyPr/>
          <a:lstStyle/>
          <a:p>
            <a:r>
              <a:rPr lang="en-US" smtClean="0"/>
              <a:t>Identify the legal basis for continuity planning.</a:t>
            </a:r>
          </a:p>
          <a:p>
            <a:r>
              <a:rPr lang="en-US" smtClean="0"/>
              <a:t>Explain the roles and responsibilities of the Continuity Program Manager.</a:t>
            </a:r>
          </a:p>
          <a:p>
            <a:pPr>
              <a:buFont typeface="Wingdings" pitchFamily="2" charset="2"/>
              <a:buNone/>
            </a:pPr>
            <a:endParaRPr lang="en-US" smtClean="0"/>
          </a:p>
        </p:txBody>
      </p:sp>
      <p:pic>
        <p:nvPicPr>
          <p:cNvPr id="4" name="Picture 6" descr="11974.jpg"/>
          <p:cNvPicPr>
            <a:picLocks noChangeAspect="1"/>
          </p:cNvPicPr>
          <p:nvPr/>
        </p:nvPicPr>
        <p:blipFill>
          <a:blip r:embed="rId2"/>
          <a:srcRect/>
          <a:stretch>
            <a:fillRect/>
          </a:stretch>
        </p:blipFill>
        <p:spPr bwMode="auto">
          <a:xfrm>
            <a:off x="2286000" y="2743200"/>
            <a:ext cx="4648200" cy="30908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FCD 1 Primary Elements </a:t>
            </a:r>
          </a:p>
        </p:txBody>
      </p:sp>
      <p:sp>
        <p:nvSpPr>
          <p:cNvPr id="3" name="Content Placeholder 2"/>
          <p:cNvSpPr>
            <a:spLocks noGrp="1"/>
          </p:cNvSpPr>
          <p:nvPr>
            <p:ph idx="1"/>
          </p:nvPr>
        </p:nvSpPr>
        <p:spPr>
          <a:xfrm>
            <a:off x="304800" y="1066800"/>
            <a:ext cx="8518525" cy="4800600"/>
          </a:xfrm>
        </p:spPr>
        <p:txBody>
          <a:bodyPr/>
          <a:lstStyle/>
          <a:p>
            <a:pPr marL="182880" indent="-347472">
              <a:spcBef>
                <a:spcPts val="600"/>
              </a:spcBef>
              <a:buFontTx/>
              <a:buNone/>
              <a:defRPr/>
            </a:pPr>
            <a:r>
              <a:rPr lang="en-US" dirty="0" smtClean="0"/>
              <a:t>10 elements ensure a viable continuity program: </a:t>
            </a:r>
          </a:p>
          <a:p>
            <a:pPr marL="182880" indent="-347472">
              <a:spcBef>
                <a:spcPts val="600"/>
              </a:spcBef>
              <a:defRPr/>
            </a:pPr>
            <a:r>
              <a:rPr lang="en-US" dirty="0" smtClean="0"/>
              <a:t>Essential functions</a:t>
            </a:r>
          </a:p>
          <a:p>
            <a:pPr marL="182880" indent="-347472">
              <a:spcBef>
                <a:spcPts val="600"/>
              </a:spcBef>
              <a:defRPr/>
            </a:pPr>
            <a:r>
              <a:rPr lang="en-US" dirty="0" smtClean="0"/>
              <a:t>Orders of succession</a:t>
            </a:r>
          </a:p>
          <a:p>
            <a:pPr marL="182880" indent="-347472">
              <a:spcBef>
                <a:spcPts val="600"/>
              </a:spcBef>
              <a:defRPr/>
            </a:pPr>
            <a:r>
              <a:rPr lang="en-US" dirty="0" smtClean="0"/>
              <a:t>Delegations of authority</a:t>
            </a:r>
          </a:p>
          <a:p>
            <a:pPr marL="182880" indent="-347472">
              <a:spcBef>
                <a:spcPts val="600"/>
              </a:spcBef>
              <a:defRPr/>
            </a:pPr>
            <a:r>
              <a:rPr lang="en-US" dirty="0" smtClean="0"/>
              <a:t>Continuity facilities</a:t>
            </a:r>
          </a:p>
          <a:p>
            <a:pPr marL="182880" indent="-347472">
              <a:spcBef>
                <a:spcPts val="600"/>
              </a:spcBef>
              <a:defRPr/>
            </a:pPr>
            <a:r>
              <a:rPr lang="en-US" dirty="0" smtClean="0"/>
              <a:t>Continuity communications</a:t>
            </a:r>
          </a:p>
          <a:p>
            <a:pPr marL="182880" indent="-347472">
              <a:spcBef>
                <a:spcPts val="600"/>
              </a:spcBef>
              <a:defRPr/>
            </a:pPr>
            <a:r>
              <a:rPr lang="en-US" dirty="0" smtClean="0"/>
              <a:t>Vital records management</a:t>
            </a:r>
          </a:p>
          <a:p>
            <a:pPr marL="182880" indent="-347472">
              <a:spcBef>
                <a:spcPts val="600"/>
              </a:spcBef>
              <a:defRPr/>
            </a:pPr>
            <a:r>
              <a:rPr lang="en-US" dirty="0" smtClean="0"/>
              <a:t>Human capital</a:t>
            </a:r>
          </a:p>
          <a:p>
            <a:pPr marL="182880" indent="-347472">
              <a:spcBef>
                <a:spcPts val="600"/>
              </a:spcBef>
              <a:defRPr/>
            </a:pPr>
            <a:r>
              <a:rPr lang="en-US" dirty="0" smtClean="0"/>
              <a:t>Tests, training, and exercises</a:t>
            </a:r>
          </a:p>
          <a:p>
            <a:pPr marL="182880" indent="-347472">
              <a:spcBef>
                <a:spcPts val="600"/>
              </a:spcBef>
              <a:defRPr/>
            </a:pPr>
            <a:r>
              <a:rPr lang="en-US" dirty="0" smtClean="0"/>
              <a:t>Devolution of control and direction </a:t>
            </a:r>
          </a:p>
          <a:p>
            <a:pPr marL="182880" indent="-347472">
              <a:spcBef>
                <a:spcPts val="600"/>
              </a:spcBef>
              <a:defRPr/>
            </a:pPr>
            <a:r>
              <a:rPr lang="en-US" dirty="0" smtClean="0"/>
              <a:t>Reconstitution operations</a:t>
            </a:r>
          </a:p>
          <a:p>
            <a:pPr>
              <a:defRPr/>
            </a:pPr>
            <a:endParaRPr lang="en-US" dirty="0"/>
          </a:p>
        </p:txBody>
      </p:sp>
      <p:pic>
        <p:nvPicPr>
          <p:cNvPr id="4" name="Picture 5" descr="7.jpg"/>
          <p:cNvPicPr>
            <a:picLocks noChangeAspect="1"/>
          </p:cNvPicPr>
          <p:nvPr/>
        </p:nvPicPr>
        <p:blipFill>
          <a:blip r:embed="rId2"/>
          <a:srcRect/>
          <a:stretch>
            <a:fillRect/>
          </a:stretch>
        </p:blipFill>
        <p:spPr bwMode="auto">
          <a:xfrm>
            <a:off x="6019800" y="1905000"/>
            <a:ext cx="2576513" cy="3352800"/>
          </a:xfrm>
          <a:prstGeom prst="rect">
            <a:avLst/>
          </a:prstGeom>
          <a:ln>
            <a:noFill/>
          </a:ln>
          <a:effectLst>
            <a:outerShdw blurRad="292100" dist="139700" dir="2700000" algn="tl" rotWithShape="0">
              <a:srgbClr val="333333">
                <a:alpha val="65000"/>
              </a:srgbClr>
            </a:outerShdw>
          </a:effectLst>
        </p:spPr>
      </p:pic>
      <p:sp>
        <p:nvSpPr>
          <p:cNvPr id="46085"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2-18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Continuity of Operations Implementation</a:t>
            </a:r>
          </a:p>
        </p:txBody>
      </p:sp>
      <p:sp>
        <p:nvSpPr>
          <p:cNvPr id="3" name="Content Placeholder 2"/>
          <p:cNvSpPr>
            <a:spLocks noGrp="1"/>
          </p:cNvSpPr>
          <p:nvPr>
            <p:ph idx="1"/>
          </p:nvPr>
        </p:nvSpPr>
        <p:spPr>
          <a:xfrm>
            <a:off x="304800" y="1066800"/>
            <a:ext cx="5638800" cy="4800600"/>
          </a:xfrm>
        </p:spPr>
        <p:txBody>
          <a:bodyPr/>
          <a:lstStyle/>
          <a:p>
            <a:pPr marL="0" indent="0">
              <a:buFontTx/>
              <a:buNone/>
              <a:tabLst>
                <a:tab pos="0" algn="l"/>
              </a:tabLst>
              <a:defRPr/>
            </a:pPr>
            <a:r>
              <a:rPr lang="en-US" dirty="0" smtClean="0"/>
              <a:t>Phases of continuity plan implementation:</a:t>
            </a:r>
          </a:p>
          <a:p>
            <a:pPr marL="347663" indent="-347663">
              <a:buFont typeface="+mj-lt"/>
              <a:buAutoNum type="arabicPeriod"/>
              <a:defRPr/>
            </a:pPr>
            <a:r>
              <a:rPr lang="en-US" dirty="0" smtClean="0"/>
              <a:t>Readiness and preparedness  </a:t>
            </a:r>
          </a:p>
          <a:p>
            <a:pPr marL="347663" indent="-347663">
              <a:buFont typeface="+mj-lt"/>
              <a:buAutoNum type="arabicPeriod"/>
              <a:defRPr/>
            </a:pPr>
            <a:r>
              <a:rPr lang="en-US" dirty="0" smtClean="0"/>
              <a:t>Activation and relocation</a:t>
            </a:r>
          </a:p>
          <a:p>
            <a:pPr marL="347663" indent="-347663">
              <a:buFont typeface="+mj-lt"/>
              <a:buAutoNum type="arabicPeriod"/>
              <a:defRPr/>
            </a:pPr>
            <a:r>
              <a:rPr lang="en-US" dirty="0" smtClean="0"/>
              <a:t>Continuity operations</a:t>
            </a:r>
          </a:p>
          <a:p>
            <a:pPr marL="347663" indent="-347663">
              <a:buFont typeface="+mj-lt"/>
              <a:buAutoNum type="arabicPeriod"/>
              <a:defRPr/>
            </a:pPr>
            <a:r>
              <a:rPr lang="en-US" dirty="0" smtClean="0"/>
              <a:t>Reconstitution</a:t>
            </a:r>
            <a:endParaRPr lang="en-US" dirty="0"/>
          </a:p>
        </p:txBody>
      </p:sp>
      <p:pic>
        <p:nvPicPr>
          <p:cNvPr id="47108" name="Picture 6" descr="Phas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066800"/>
            <a:ext cx="2743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2-19  </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Continuity Roles and Responsibilities</a:t>
            </a:r>
          </a:p>
        </p:txBody>
      </p:sp>
      <p:sp>
        <p:nvSpPr>
          <p:cNvPr id="3" name="Content Placeholder 2"/>
          <p:cNvSpPr>
            <a:spLocks noGrp="1"/>
          </p:cNvSpPr>
          <p:nvPr>
            <p:ph idx="1"/>
          </p:nvPr>
        </p:nvSpPr>
        <p:spPr>
          <a:xfrm>
            <a:off x="304800" y="1066800"/>
            <a:ext cx="8518525" cy="4800600"/>
          </a:xfrm>
        </p:spPr>
        <p:txBody>
          <a:bodyPr/>
          <a:lstStyle/>
          <a:p>
            <a:pPr marL="0" indent="0">
              <a:buFontTx/>
              <a:buNone/>
              <a:defRPr/>
            </a:pPr>
            <a:r>
              <a:rPr lang="en-US" dirty="0" smtClean="0"/>
              <a:t>FEMA is:</a:t>
            </a:r>
          </a:p>
          <a:p>
            <a:pPr marL="346075" indent="-346075">
              <a:tabLst>
                <a:tab pos="346075" algn="l"/>
              </a:tabLst>
              <a:defRPr/>
            </a:pPr>
            <a:r>
              <a:rPr lang="en-US" dirty="0" smtClean="0"/>
              <a:t>The lead agent for continuity planning within the Federal Executive Branch. </a:t>
            </a:r>
          </a:p>
          <a:p>
            <a:pPr marL="346075" indent="-346075">
              <a:tabLst>
                <a:tab pos="346075" algn="l"/>
              </a:tabLst>
              <a:defRPr/>
            </a:pPr>
            <a:r>
              <a:rPr lang="en-US" dirty="0" smtClean="0"/>
              <a:t>Responsible for issuing guidance to promote the understanding of and compliance with Federal mandates and requirements.</a:t>
            </a:r>
          </a:p>
          <a:p>
            <a:pPr marL="0" indent="0">
              <a:spcBef>
                <a:spcPts val="1800"/>
              </a:spcBef>
              <a:buFontTx/>
              <a:buNone/>
              <a:defRPr/>
            </a:pPr>
            <a:r>
              <a:rPr lang="en-US" dirty="0" smtClean="0"/>
              <a:t>The responsibility for actual continuity planning lies within each Federal agency.</a:t>
            </a:r>
          </a:p>
          <a:p>
            <a:pPr marL="0" indent="0">
              <a:spcBef>
                <a:spcPts val="1800"/>
              </a:spcBef>
              <a:buFontTx/>
              <a:buNone/>
              <a:defRPr/>
            </a:pPr>
            <a:r>
              <a:rPr lang="en-US" dirty="0" smtClean="0"/>
              <a:t>State and local governments should designate their own lead agents for continuity planning.</a:t>
            </a:r>
          </a:p>
          <a:p>
            <a:pPr>
              <a:defRPr/>
            </a:pPr>
            <a:endParaRPr lang="en-US" dirty="0"/>
          </a:p>
        </p:txBody>
      </p:sp>
      <p:sp>
        <p:nvSpPr>
          <p:cNvPr id="48132"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2-20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Role of Non-Federal Jurisdictions</a:t>
            </a:r>
          </a:p>
        </p:txBody>
      </p:sp>
      <p:sp>
        <p:nvSpPr>
          <p:cNvPr id="3" name="Content Placeholder 2"/>
          <p:cNvSpPr>
            <a:spLocks noGrp="1"/>
          </p:cNvSpPr>
          <p:nvPr>
            <p:ph idx="1"/>
          </p:nvPr>
        </p:nvSpPr>
        <p:spPr>
          <a:xfrm>
            <a:off x="304800" y="1066800"/>
            <a:ext cx="5105400" cy="4800600"/>
          </a:xfrm>
        </p:spPr>
        <p:txBody>
          <a:bodyPr/>
          <a:lstStyle/>
          <a:p>
            <a:pPr marL="0" indent="0">
              <a:buFontTx/>
              <a:buNone/>
              <a:defRPr/>
            </a:pPr>
            <a:r>
              <a:rPr lang="en-US" dirty="0" smtClean="0"/>
              <a:t>State, local, territorial, and tribal governments play an integral role in:</a:t>
            </a:r>
          </a:p>
          <a:p>
            <a:pPr>
              <a:defRPr/>
            </a:pPr>
            <a:r>
              <a:rPr lang="en-US" dirty="0" smtClean="0"/>
              <a:t>Determining the needs of the public.</a:t>
            </a:r>
          </a:p>
          <a:p>
            <a:pPr>
              <a:defRPr/>
            </a:pPr>
            <a:r>
              <a:rPr lang="en-US" dirty="0" smtClean="0"/>
              <a:t>Ensuring that essential functions continue on a daily basis.</a:t>
            </a:r>
          </a:p>
          <a:p>
            <a:pPr>
              <a:defRPr/>
            </a:pPr>
            <a:endParaRPr lang="en-US" dirty="0"/>
          </a:p>
        </p:txBody>
      </p:sp>
      <p:pic>
        <p:nvPicPr>
          <p:cNvPr id="4" name="Picture 5" descr="10.jpg"/>
          <p:cNvPicPr>
            <a:picLocks noChangeAspect="1"/>
          </p:cNvPicPr>
          <p:nvPr/>
        </p:nvPicPr>
        <p:blipFill>
          <a:blip r:embed="rId2"/>
          <a:srcRect/>
          <a:stretch>
            <a:fillRect/>
          </a:stretch>
        </p:blipFill>
        <p:spPr bwMode="auto">
          <a:xfrm>
            <a:off x="5715000" y="1371600"/>
            <a:ext cx="2743200" cy="4114800"/>
          </a:xfrm>
          <a:prstGeom prst="rect">
            <a:avLst/>
          </a:prstGeom>
          <a:ln>
            <a:noFill/>
          </a:ln>
          <a:effectLst>
            <a:outerShdw blurRad="292100" dist="139700" dir="2700000" algn="tl" rotWithShape="0">
              <a:srgbClr val="333333">
                <a:alpha val="65000"/>
              </a:srgbClr>
            </a:outerShdw>
          </a:effectLst>
        </p:spPr>
      </p:pic>
      <p:sp>
        <p:nvSpPr>
          <p:cNvPr id="49157"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2-21  </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Agency Roles and Responsibilities</a:t>
            </a:r>
          </a:p>
        </p:txBody>
      </p:sp>
      <p:sp>
        <p:nvSpPr>
          <p:cNvPr id="3" name="Content Placeholder 2"/>
          <p:cNvSpPr>
            <a:spLocks noGrp="1"/>
          </p:cNvSpPr>
          <p:nvPr>
            <p:ph idx="1"/>
          </p:nvPr>
        </p:nvSpPr>
        <p:spPr>
          <a:xfrm>
            <a:off x="304800" y="1066800"/>
            <a:ext cx="8518525" cy="4800600"/>
          </a:xfrm>
        </p:spPr>
        <p:txBody>
          <a:bodyPr/>
          <a:lstStyle/>
          <a:p>
            <a:pPr marL="347663" indent="-347663">
              <a:spcBef>
                <a:spcPts val="1440"/>
              </a:spcBef>
              <a:defRPr/>
            </a:pPr>
            <a:r>
              <a:rPr lang="en-US" dirty="0" smtClean="0"/>
              <a:t>All Federal departments and agencies are responsible for carrying out the direction of NSPD 51/HSPD 20.  </a:t>
            </a:r>
          </a:p>
          <a:p>
            <a:pPr marL="347663" indent="-347663">
              <a:spcBef>
                <a:spcPts val="1440"/>
              </a:spcBef>
              <a:defRPr/>
            </a:pPr>
            <a:r>
              <a:rPr lang="en-US" dirty="0" smtClean="0"/>
              <a:t>Regardless of government level, continuity planning responsibilities fall to several department/agency levels.</a:t>
            </a:r>
          </a:p>
          <a:p>
            <a:pPr>
              <a:defRPr/>
            </a:pPr>
            <a:endParaRPr lang="en-US" dirty="0"/>
          </a:p>
        </p:txBody>
      </p:sp>
      <p:pic>
        <p:nvPicPr>
          <p:cNvPr id="4" name="Picture 5" descr="11.jpg"/>
          <p:cNvPicPr>
            <a:picLocks noChangeAspect="1"/>
          </p:cNvPicPr>
          <p:nvPr/>
        </p:nvPicPr>
        <p:blipFill>
          <a:blip r:embed="rId2"/>
          <a:srcRect/>
          <a:stretch>
            <a:fillRect/>
          </a:stretch>
        </p:blipFill>
        <p:spPr bwMode="auto">
          <a:xfrm>
            <a:off x="2624138" y="3200400"/>
            <a:ext cx="3929062" cy="2605088"/>
          </a:xfrm>
          <a:prstGeom prst="rect">
            <a:avLst/>
          </a:prstGeom>
          <a:ln>
            <a:noFill/>
          </a:ln>
          <a:effectLst>
            <a:outerShdw blurRad="292100" dist="139700" dir="2700000" algn="tl" rotWithShape="0">
              <a:srgbClr val="333333">
                <a:alpha val="65000"/>
              </a:srgbClr>
            </a:outerShdw>
          </a:effectLst>
        </p:spPr>
      </p:pic>
      <p:sp>
        <p:nvSpPr>
          <p:cNvPr id="50181"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2-22  </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Role of the Agency Leader</a:t>
            </a:r>
          </a:p>
        </p:txBody>
      </p:sp>
      <p:sp>
        <p:nvSpPr>
          <p:cNvPr id="51203" name="AutoShape 3"/>
          <p:cNvSpPr>
            <a:spLocks noChangeArrowheads="1"/>
          </p:cNvSpPr>
          <p:nvPr/>
        </p:nvSpPr>
        <p:spPr bwMode="auto">
          <a:xfrm>
            <a:off x="2286000" y="1981200"/>
            <a:ext cx="4724400" cy="2819400"/>
          </a:xfrm>
          <a:prstGeom prst="wedgeRoundRectCallout">
            <a:avLst>
              <a:gd name="adj1" fmla="val -43750"/>
              <a:gd name="adj2" fmla="val 70000"/>
              <a:gd name="adj3" fmla="val 16667"/>
            </a:avLst>
          </a:prstGeom>
          <a:solidFill>
            <a:srgbClr val="F8F8F8"/>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8F8F8"/>
            </a:extrusionClr>
          </a:sp3d>
        </p:spPr>
        <p:txBody>
          <a:bodyPr>
            <a:flatTx/>
          </a:bodyPr>
          <a:lstStyle/>
          <a:p>
            <a:pPr algn="ctr"/>
            <a:endParaRPr lang="en-US" sz="2400" b="1">
              <a:solidFill>
                <a:srgbClr val="000000"/>
              </a:solidFill>
              <a:cs typeface="Arial" pitchFamily="34" charset="0"/>
            </a:endParaRPr>
          </a:p>
          <a:p>
            <a:pPr algn="ctr"/>
            <a:endParaRPr lang="en-US" sz="1200" b="1">
              <a:solidFill>
                <a:srgbClr val="000000"/>
              </a:solidFill>
              <a:cs typeface="Arial" pitchFamily="34" charset="0"/>
            </a:endParaRPr>
          </a:p>
          <a:p>
            <a:pPr algn="ctr"/>
            <a:r>
              <a:rPr lang="en-US" sz="2400" b="1">
                <a:solidFill>
                  <a:srgbClr val="000000"/>
                </a:solidFill>
                <a:cs typeface="Arial" pitchFamily="34" charset="0"/>
              </a:rPr>
              <a:t>How are agency leaders involved in continuity planning?</a:t>
            </a:r>
          </a:p>
        </p:txBody>
      </p:sp>
      <p:sp>
        <p:nvSpPr>
          <p:cNvPr id="51204"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2-23  </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Role of the Agency Leader</a:t>
            </a:r>
          </a:p>
        </p:txBody>
      </p:sp>
      <p:sp>
        <p:nvSpPr>
          <p:cNvPr id="3" name="Content Placeholder 2"/>
          <p:cNvSpPr>
            <a:spLocks noGrp="1"/>
          </p:cNvSpPr>
          <p:nvPr>
            <p:ph idx="1"/>
          </p:nvPr>
        </p:nvSpPr>
        <p:spPr>
          <a:xfrm>
            <a:off x="304800" y="1066800"/>
            <a:ext cx="5410200" cy="4800600"/>
          </a:xfrm>
        </p:spPr>
        <p:txBody>
          <a:bodyPr/>
          <a:lstStyle/>
          <a:p>
            <a:pPr marL="0" indent="0">
              <a:buFontTx/>
              <a:buNone/>
              <a:defRPr/>
            </a:pPr>
            <a:r>
              <a:rPr lang="en-US" dirty="0" smtClean="0"/>
              <a:t>Agency leaders establish continuity planning as a priority by: </a:t>
            </a:r>
          </a:p>
          <a:p>
            <a:pPr>
              <a:defRPr/>
            </a:pPr>
            <a:r>
              <a:rPr lang="en-US" dirty="0" smtClean="0"/>
              <a:t>Appointing a Continuity Program Manager.</a:t>
            </a:r>
          </a:p>
          <a:p>
            <a:pPr>
              <a:defRPr/>
            </a:pPr>
            <a:r>
              <a:rPr lang="en-US" dirty="0" smtClean="0"/>
              <a:t>Ensuring budgetary support.</a:t>
            </a:r>
          </a:p>
          <a:p>
            <a:pPr>
              <a:defRPr/>
            </a:pPr>
            <a:r>
              <a:rPr lang="en-US" dirty="0" smtClean="0"/>
              <a:t>Monitoring the progress of the continuity planning effort.</a:t>
            </a:r>
          </a:p>
          <a:p>
            <a:pPr>
              <a:defRPr/>
            </a:pPr>
            <a:endParaRPr lang="en-US" dirty="0"/>
          </a:p>
        </p:txBody>
      </p:sp>
      <p:pic>
        <p:nvPicPr>
          <p:cNvPr id="4" name="Picture 5" descr="12.jpg"/>
          <p:cNvPicPr>
            <a:picLocks noChangeAspect="1"/>
          </p:cNvPicPr>
          <p:nvPr/>
        </p:nvPicPr>
        <p:blipFill>
          <a:blip r:embed="rId2"/>
          <a:srcRect l="6258" r="9257"/>
          <a:stretch>
            <a:fillRect/>
          </a:stretch>
        </p:blipFill>
        <p:spPr bwMode="auto">
          <a:xfrm>
            <a:off x="5807075" y="1524000"/>
            <a:ext cx="2879725" cy="3200400"/>
          </a:xfrm>
          <a:prstGeom prst="rect">
            <a:avLst/>
          </a:prstGeom>
          <a:ln>
            <a:noFill/>
          </a:ln>
          <a:effectLst>
            <a:outerShdw blurRad="292100" dist="139700" dir="2700000" algn="tl" rotWithShape="0">
              <a:srgbClr val="333333">
                <a:alpha val="65000"/>
              </a:srgbClr>
            </a:outerShdw>
          </a:effectLst>
        </p:spPr>
      </p:pic>
      <p:sp>
        <p:nvSpPr>
          <p:cNvPr id="52229"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2-24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Role of the Continuity Program Manager</a:t>
            </a:r>
          </a:p>
        </p:txBody>
      </p:sp>
      <p:sp>
        <p:nvSpPr>
          <p:cNvPr id="3" name="Content Placeholder 2"/>
          <p:cNvSpPr>
            <a:spLocks noGrp="1"/>
          </p:cNvSpPr>
          <p:nvPr>
            <p:ph idx="1"/>
          </p:nvPr>
        </p:nvSpPr>
        <p:spPr>
          <a:xfrm>
            <a:off x="304800" y="1066800"/>
            <a:ext cx="8518525" cy="4800600"/>
          </a:xfrm>
        </p:spPr>
        <p:txBody>
          <a:bodyPr/>
          <a:lstStyle/>
          <a:p>
            <a:pPr marL="0" indent="0">
              <a:buFontTx/>
              <a:buNone/>
              <a:defRPr/>
            </a:pPr>
            <a:r>
              <a:rPr lang="en-US" dirty="0" smtClean="0"/>
              <a:t>The Continuity Program Manager: </a:t>
            </a:r>
          </a:p>
          <a:p>
            <a:pPr>
              <a:defRPr/>
            </a:pPr>
            <a:r>
              <a:rPr lang="en-US" dirty="0" smtClean="0"/>
              <a:t>Oversees the overall development of the continuity plan. </a:t>
            </a:r>
          </a:p>
          <a:p>
            <a:pPr>
              <a:defRPr/>
            </a:pPr>
            <a:r>
              <a:rPr lang="en-US" dirty="0" smtClean="0"/>
              <a:t>Serves as the agency’s coordinator for Continuity of Operations.</a:t>
            </a:r>
          </a:p>
          <a:p>
            <a:pPr>
              <a:defRPr/>
            </a:pPr>
            <a:r>
              <a:rPr lang="en-US" dirty="0" smtClean="0"/>
              <a:t>Is responsible for developing, coordinating, and managing all activities enabling the performance of essential functions during a continuity situation.</a:t>
            </a:r>
          </a:p>
          <a:p>
            <a:pPr>
              <a:defRPr/>
            </a:pPr>
            <a:r>
              <a:rPr lang="en-US" dirty="0" smtClean="0"/>
              <a:t>Chairs the agency’s internal continuity planning team or </a:t>
            </a:r>
            <a:r>
              <a:rPr lang="en-US" dirty="0" err="1" smtClean="0"/>
              <a:t>CWG</a:t>
            </a:r>
            <a:r>
              <a:rPr lang="en-US" dirty="0" smtClean="0"/>
              <a:t>.</a:t>
            </a:r>
          </a:p>
          <a:p>
            <a:pPr>
              <a:defRPr/>
            </a:pPr>
            <a:endParaRPr lang="en-US" dirty="0"/>
          </a:p>
        </p:txBody>
      </p:sp>
      <p:sp>
        <p:nvSpPr>
          <p:cNvPr id="53252"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2-25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Continuity Program Manager Skills</a:t>
            </a:r>
          </a:p>
        </p:txBody>
      </p:sp>
      <p:sp>
        <p:nvSpPr>
          <p:cNvPr id="54275" name="AutoShape 3"/>
          <p:cNvSpPr>
            <a:spLocks noChangeArrowheads="1"/>
          </p:cNvSpPr>
          <p:nvPr/>
        </p:nvSpPr>
        <p:spPr bwMode="auto">
          <a:xfrm>
            <a:off x="2286000" y="1981200"/>
            <a:ext cx="4724400" cy="2819400"/>
          </a:xfrm>
          <a:prstGeom prst="wedgeRoundRectCallout">
            <a:avLst>
              <a:gd name="adj1" fmla="val -43750"/>
              <a:gd name="adj2" fmla="val 70000"/>
              <a:gd name="adj3" fmla="val 16667"/>
            </a:avLst>
          </a:prstGeom>
          <a:solidFill>
            <a:srgbClr val="F8F8F8"/>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8F8F8"/>
            </a:extrusionClr>
          </a:sp3d>
        </p:spPr>
        <p:txBody>
          <a:bodyPr>
            <a:flatTx/>
          </a:bodyPr>
          <a:lstStyle/>
          <a:p>
            <a:pPr algn="ctr"/>
            <a:endParaRPr lang="en-US" sz="2000" b="1">
              <a:solidFill>
                <a:srgbClr val="000000"/>
              </a:solidFill>
              <a:cs typeface="Arial" pitchFamily="34" charset="0"/>
            </a:endParaRPr>
          </a:p>
          <a:p>
            <a:pPr algn="ctr">
              <a:spcBef>
                <a:spcPts val="1200"/>
              </a:spcBef>
            </a:pPr>
            <a:endParaRPr lang="en-US" sz="100" b="1">
              <a:solidFill>
                <a:srgbClr val="000000"/>
              </a:solidFill>
              <a:cs typeface="Arial" pitchFamily="34" charset="0"/>
            </a:endParaRPr>
          </a:p>
          <a:p>
            <a:pPr algn="ctr">
              <a:spcBef>
                <a:spcPts val="1200"/>
              </a:spcBef>
            </a:pPr>
            <a:r>
              <a:rPr lang="en-US" sz="2400" b="1">
                <a:solidFill>
                  <a:srgbClr val="000000"/>
                </a:solidFill>
                <a:cs typeface="Arial" pitchFamily="34" charset="0"/>
              </a:rPr>
              <a:t>What skill sets are needed by the Continuity Program Manager?</a:t>
            </a:r>
          </a:p>
        </p:txBody>
      </p:sp>
      <p:sp>
        <p:nvSpPr>
          <p:cNvPr id="54276"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2-26  </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Continuity Program Manager Skill Sets</a:t>
            </a:r>
          </a:p>
        </p:txBody>
      </p:sp>
      <p:sp>
        <p:nvSpPr>
          <p:cNvPr id="3" name="Content Placeholder 2"/>
          <p:cNvSpPr>
            <a:spLocks noGrp="1"/>
          </p:cNvSpPr>
          <p:nvPr>
            <p:ph idx="1"/>
          </p:nvPr>
        </p:nvSpPr>
        <p:spPr>
          <a:xfrm>
            <a:off x="304800" y="1066800"/>
            <a:ext cx="5257800" cy="4800600"/>
          </a:xfrm>
        </p:spPr>
        <p:txBody>
          <a:bodyPr/>
          <a:lstStyle/>
          <a:p>
            <a:pPr marL="0" indent="0">
              <a:buFontTx/>
              <a:buNone/>
              <a:defRPr/>
            </a:pPr>
            <a:r>
              <a:rPr lang="en-US" dirty="0" smtClean="0"/>
              <a:t>Skills that every Continuity Program Manager needs are: </a:t>
            </a:r>
          </a:p>
          <a:p>
            <a:pPr>
              <a:defRPr/>
            </a:pPr>
            <a:r>
              <a:rPr lang="en-US" dirty="0" smtClean="0"/>
              <a:t>Business management skills.</a:t>
            </a:r>
          </a:p>
          <a:p>
            <a:pPr>
              <a:defRPr/>
            </a:pPr>
            <a:r>
              <a:rPr lang="en-US" dirty="0" smtClean="0"/>
              <a:t>Interpersonal skills.</a:t>
            </a:r>
          </a:p>
          <a:p>
            <a:pPr>
              <a:defRPr/>
            </a:pPr>
            <a:r>
              <a:rPr lang="en-US" dirty="0" smtClean="0"/>
              <a:t>Communication skills.</a:t>
            </a:r>
          </a:p>
          <a:p>
            <a:pPr>
              <a:defRPr/>
            </a:pPr>
            <a:r>
              <a:rPr lang="en-US" dirty="0" smtClean="0"/>
              <a:t>Facilitation skills.</a:t>
            </a:r>
          </a:p>
          <a:p>
            <a:pPr>
              <a:defRPr/>
            </a:pPr>
            <a:endParaRPr lang="en-US" dirty="0"/>
          </a:p>
        </p:txBody>
      </p:sp>
      <p:pic>
        <p:nvPicPr>
          <p:cNvPr id="5" name="Picture 4" descr="26252557.jpg"/>
          <p:cNvPicPr>
            <a:picLocks noChangeAspect="1"/>
          </p:cNvPicPr>
          <p:nvPr/>
        </p:nvPicPr>
        <p:blipFill>
          <a:blip r:embed="rId2"/>
          <a:stretch>
            <a:fillRect/>
          </a:stretch>
        </p:blipFill>
        <p:spPr>
          <a:xfrm>
            <a:off x="5562600" y="1295400"/>
            <a:ext cx="2476500" cy="3733800"/>
          </a:xfrm>
          <a:prstGeom prst="rect">
            <a:avLst/>
          </a:prstGeom>
          <a:ln>
            <a:noFill/>
          </a:ln>
          <a:effectLst>
            <a:outerShdw blurRad="292100" dist="139700" dir="2700000" algn="tl" rotWithShape="0">
              <a:srgbClr val="333333">
                <a:alpha val="65000"/>
              </a:srgbClr>
            </a:outerShdw>
          </a:effectLst>
        </p:spPr>
      </p:pic>
      <p:sp>
        <p:nvSpPr>
          <p:cNvPr id="55301" name="TextBox 5"/>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2-27  </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Course Objectives </a:t>
            </a:r>
          </a:p>
        </p:txBody>
      </p:sp>
      <p:sp>
        <p:nvSpPr>
          <p:cNvPr id="19459" name="Content Placeholder 2"/>
          <p:cNvSpPr>
            <a:spLocks noGrp="1"/>
          </p:cNvSpPr>
          <p:nvPr>
            <p:ph idx="1"/>
          </p:nvPr>
        </p:nvSpPr>
        <p:spPr>
          <a:xfrm>
            <a:off x="304800" y="1066800"/>
            <a:ext cx="8518525" cy="4800600"/>
          </a:xfrm>
        </p:spPr>
        <p:txBody>
          <a:bodyPr/>
          <a:lstStyle/>
          <a:p>
            <a:r>
              <a:rPr lang="en-US" dirty="0" smtClean="0"/>
              <a:t>Define Continuity of Operations.</a:t>
            </a:r>
          </a:p>
          <a:p>
            <a:r>
              <a:rPr lang="en-US" dirty="0" smtClean="0"/>
              <a:t>Explain the benefits of developing a viable continuity program.</a:t>
            </a:r>
          </a:p>
          <a:p>
            <a:r>
              <a:rPr lang="en-US" dirty="0" smtClean="0"/>
              <a:t>Identify the elements of a viable continuity program.</a:t>
            </a:r>
          </a:p>
          <a:p>
            <a:r>
              <a:rPr lang="en-US" dirty="0" smtClean="0"/>
              <a:t>Identify the processes, resources, and tasks necessary to implement and manage a successful continuity program.</a:t>
            </a:r>
          </a:p>
        </p:txBody>
      </p:sp>
      <p:pic>
        <p:nvPicPr>
          <p:cNvPr id="4" name="Picture 4" descr="FEMA14387.jpg"/>
          <p:cNvPicPr>
            <a:picLocks noChangeAspect="1"/>
          </p:cNvPicPr>
          <p:nvPr/>
        </p:nvPicPr>
        <p:blipFill>
          <a:blip r:embed="rId2"/>
          <a:srcRect t="19006"/>
          <a:stretch>
            <a:fillRect/>
          </a:stretch>
        </p:blipFill>
        <p:spPr bwMode="auto">
          <a:xfrm>
            <a:off x="5105400" y="4191000"/>
            <a:ext cx="3124200" cy="17986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Role of the Continuity Planner</a:t>
            </a:r>
          </a:p>
        </p:txBody>
      </p:sp>
      <p:sp>
        <p:nvSpPr>
          <p:cNvPr id="3" name="Content Placeholder 2"/>
          <p:cNvSpPr>
            <a:spLocks noGrp="1"/>
          </p:cNvSpPr>
          <p:nvPr>
            <p:ph idx="1"/>
          </p:nvPr>
        </p:nvSpPr>
        <p:spPr>
          <a:xfrm>
            <a:off x="304800" y="1066800"/>
            <a:ext cx="5943600" cy="4800600"/>
          </a:xfrm>
        </p:spPr>
        <p:txBody>
          <a:bodyPr/>
          <a:lstStyle/>
          <a:p>
            <a:pPr marL="0" indent="0">
              <a:buFontTx/>
              <a:buNone/>
              <a:defRPr/>
            </a:pPr>
            <a:r>
              <a:rPr lang="en-US" dirty="0" smtClean="0"/>
              <a:t>The Continuity Planner manages day-to-day continuity plan development:</a:t>
            </a:r>
          </a:p>
          <a:p>
            <a:pPr marL="393700" indent="-393700">
              <a:tabLst>
                <a:tab pos="393700" algn="l"/>
              </a:tabLst>
              <a:defRPr/>
            </a:pPr>
            <a:r>
              <a:rPr lang="en-US" dirty="0" smtClean="0"/>
              <a:t>Coordinating with the planning team</a:t>
            </a:r>
          </a:p>
          <a:p>
            <a:pPr marL="393700" indent="-393700">
              <a:tabLst>
                <a:tab pos="393700" algn="l"/>
              </a:tabLst>
              <a:defRPr/>
            </a:pPr>
            <a:r>
              <a:rPr lang="en-US" dirty="0" smtClean="0"/>
              <a:t>Managing plan development</a:t>
            </a:r>
          </a:p>
          <a:p>
            <a:pPr marL="393700" indent="-393700">
              <a:tabLst>
                <a:tab pos="393700" algn="l"/>
              </a:tabLst>
              <a:defRPr/>
            </a:pPr>
            <a:r>
              <a:rPr lang="en-US" dirty="0" smtClean="0"/>
              <a:t>Overseeing tests, training, and exercises; corrective action planning; and long-term planning efforts</a:t>
            </a:r>
          </a:p>
          <a:p>
            <a:pPr>
              <a:defRPr/>
            </a:pPr>
            <a:endParaRPr lang="en-US" dirty="0"/>
          </a:p>
        </p:txBody>
      </p:sp>
      <p:pic>
        <p:nvPicPr>
          <p:cNvPr id="4" name="Picture 5" descr="14.jpg"/>
          <p:cNvPicPr>
            <a:picLocks noChangeAspect="1"/>
          </p:cNvPicPr>
          <p:nvPr/>
        </p:nvPicPr>
        <p:blipFill>
          <a:blip r:embed="rId2"/>
          <a:srcRect/>
          <a:stretch>
            <a:fillRect/>
          </a:stretch>
        </p:blipFill>
        <p:spPr bwMode="auto">
          <a:xfrm>
            <a:off x="6375400" y="1600200"/>
            <a:ext cx="2286000" cy="3429000"/>
          </a:xfrm>
          <a:prstGeom prst="rect">
            <a:avLst/>
          </a:prstGeom>
          <a:ln>
            <a:noFill/>
          </a:ln>
          <a:effectLst>
            <a:outerShdw blurRad="292100" dist="139700" dir="2700000" algn="tl" rotWithShape="0">
              <a:srgbClr val="333333">
                <a:alpha val="65000"/>
              </a:srgbClr>
            </a:outerShdw>
          </a:effectLst>
        </p:spPr>
      </p:pic>
      <p:sp>
        <p:nvSpPr>
          <p:cNvPr id="56325"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2-28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Role of the Continuity Planning Team</a:t>
            </a:r>
          </a:p>
        </p:txBody>
      </p:sp>
      <p:sp>
        <p:nvSpPr>
          <p:cNvPr id="3" name="Content Placeholder 2"/>
          <p:cNvSpPr>
            <a:spLocks noGrp="1"/>
          </p:cNvSpPr>
          <p:nvPr>
            <p:ph idx="1"/>
          </p:nvPr>
        </p:nvSpPr>
        <p:spPr>
          <a:xfrm>
            <a:off x="304800" y="1066800"/>
            <a:ext cx="8518525" cy="4800600"/>
          </a:xfrm>
        </p:spPr>
        <p:txBody>
          <a:bodyPr/>
          <a:lstStyle/>
          <a:p>
            <a:pPr marL="0" indent="0">
              <a:spcBef>
                <a:spcPts val="1440"/>
              </a:spcBef>
              <a:buFontTx/>
              <a:buNone/>
              <a:defRPr/>
            </a:pPr>
            <a:r>
              <a:rPr lang="en-US" dirty="0" smtClean="0"/>
              <a:t>Members of the continuity planning team should be:</a:t>
            </a:r>
          </a:p>
          <a:p>
            <a:pPr marL="347663" indent="-347663">
              <a:spcBef>
                <a:spcPts val="1440"/>
              </a:spcBef>
              <a:defRPr/>
            </a:pPr>
            <a:r>
              <a:rPr lang="en-US" dirty="0" smtClean="0"/>
              <a:t>Selected based on their expertise in specific areas related to the agency’s essential functions. </a:t>
            </a:r>
          </a:p>
          <a:p>
            <a:pPr marL="347663" indent="-347663">
              <a:spcBef>
                <a:spcPts val="1440"/>
              </a:spcBef>
              <a:defRPr/>
            </a:pPr>
            <a:r>
              <a:rPr lang="en-US" dirty="0" smtClean="0"/>
              <a:t>Assigned specific portions of the continuity plan to research and develop. </a:t>
            </a:r>
          </a:p>
          <a:p>
            <a:pPr marL="347663" indent="-347663">
              <a:spcBef>
                <a:spcPts val="1440"/>
              </a:spcBef>
              <a:defRPr/>
            </a:pPr>
            <a:r>
              <a:rPr lang="en-US" dirty="0" smtClean="0"/>
              <a:t>Able to work collaboratively </a:t>
            </a:r>
          </a:p>
          <a:p>
            <a:pPr marL="347663" indent="0">
              <a:spcBef>
                <a:spcPts val="0"/>
              </a:spcBef>
              <a:buFont typeface="Wingdings" pitchFamily="2" charset="2"/>
              <a:buNone/>
              <a:defRPr/>
            </a:pPr>
            <a:r>
              <a:rPr lang="en-US" dirty="0" smtClean="0"/>
              <a:t>with other team members. </a:t>
            </a:r>
          </a:p>
          <a:p>
            <a:pPr>
              <a:defRPr/>
            </a:pPr>
            <a:endParaRPr lang="en-US" dirty="0"/>
          </a:p>
        </p:txBody>
      </p:sp>
      <p:pic>
        <p:nvPicPr>
          <p:cNvPr id="4" name="Picture 5" descr="15.jpg"/>
          <p:cNvPicPr>
            <a:picLocks noChangeAspect="1"/>
          </p:cNvPicPr>
          <p:nvPr/>
        </p:nvPicPr>
        <p:blipFill>
          <a:blip r:embed="rId2"/>
          <a:srcRect/>
          <a:stretch>
            <a:fillRect/>
          </a:stretch>
        </p:blipFill>
        <p:spPr bwMode="auto">
          <a:xfrm>
            <a:off x="4953000" y="3489325"/>
            <a:ext cx="3567113" cy="2378075"/>
          </a:xfrm>
          <a:prstGeom prst="rect">
            <a:avLst/>
          </a:prstGeom>
          <a:ln>
            <a:noFill/>
          </a:ln>
          <a:effectLst>
            <a:outerShdw blurRad="292100" dist="139700" dir="2700000" algn="tl" rotWithShape="0">
              <a:srgbClr val="333333">
                <a:alpha val="65000"/>
              </a:srgbClr>
            </a:outerShdw>
          </a:effectLst>
        </p:spPr>
      </p:pic>
      <p:sp>
        <p:nvSpPr>
          <p:cNvPr id="57349"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2-29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Role of the ERG</a:t>
            </a:r>
          </a:p>
        </p:txBody>
      </p:sp>
      <p:sp>
        <p:nvSpPr>
          <p:cNvPr id="3" name="Content Placeholder 2"/>
          <p:cNvSpPr>
            <a:spLocks noGrp="1"/>
          </p:cNvSpPr>
          <p:nvPr>
            <p:ph idx="1"/>
          </p:nvPr>
        </p:nvSpPr>
        <p:spPr>
          <a:xfrm>
            <a:off x="304800" y="1066800"/>
            <a:ext cx="8518525" cy="4800600"/>
          </a:xfrm>
        </p:spPr>
        <p:txBody>
          <a:bodyPr/>
          <a:lstStyle/>
          <a:p>
            <a:pPr marL="0" indent="0">
              <a:buFontTx/>
              <a:buNone/>
              <a:defRPr/>
            </a:pPr>
            <a:r>
              <a:rPr lang="en-US" dirty="0" smtClean="0"/>
              <a:t>Responsibilities of the Emergency Relocation Group (ERG) are to:</a:t>
            </a:r>
          </a:p>
          <a:p>
            <a:pPr>
              <a:defRPr/>
            </a:pPr>
            <a:r>
              <a:rPr lang="en-US" dirty="0" smtClean="0"/>
              <a:t>Participate in continuity tests, training, and exercises.</a:t>
            </a:r>
          </a:p>
          <a:p>
            <a:pPr>
              <a:defRPr/>
            </a:pPr>
            <a:r>
              <a:rPr lang="en-US" dirty="0" smtClean="0"/>
              <a:t>Prepare office go kits that contain all of the information, supplies, and materials needed initially for continuity plan activation.</a:t>
            </a:r>
          </a:p>
          <a:p>
            <a:pPr>
              <a:defRPr/>
            </a:pPr>
            <a:r>
              <a:rPr lang="en-US" dirty="0" smtClean="0"/>
              <a:t>Ensure that they and their families are prepared for an emergency that may require continuity plan activation.</a:t>
            </a:r>
          </a:p>
          <a:p>
            <a:pPr>
              <a:defRPr/>
            </a:pPr>
            <a:r>
              <a:rPr lang="en-US" dirty="0" smtClean="0"/>
              <a:t>Report to the continuity facility, or other assigned work area, whenever the continuity plan is activated.</a:t>
            </a:r>
          </a:p>
          <a:p>
            <a:pPr>
              <a:defRPr/>
            </a:pPr>
            <a:endParaRPr lang="en-US" dirty="0"/>
          </a:p>
        </p:txBody>
      </p:sp>
      <p:sp>
        <p:nvSpPr>
          <p:cNvPr id="58372"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2-30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Summary and Transition </a:t>
            </a:r>
          </a:p>
        </p:txBody>
      </p:sp>
      <p:sp>
        <p:nvSpPr>
          <p:cNvPr id="3" name="Content Placeholder 2"/>
          <p:cNvSpPr>
            <a:spLocks noGrp="1"/>
          </p:cNvSpPr>
          <p:nvPr>
            <p:ph idx="1"/>
          </p:nvPr>
        </p:nvSpPr>
        <p:spPr>
          <a:xfrm>
            <a:off x="304800" y="1066800"/>
            <a:ext cx="8518525" cy="4800600"/>
          </a:xfrm>
        </p:spPr>
        <p:txBody>
          <a:bodyPr/>
          <a:lstStyle/>
          <a:p>
            <a:pPr marL="0" indent="0" eaLnBrk="1" hangingPunct="1">
              <a:buFontTx/>
              <a:buNone/>
              <a:defRPr/>
            </a:pPr>
            <a:r>
              <a:rPr lang="en-US" sz="2300" dirty="0" smtClean="0"/>
              <a:t>This unit:</a:t>
            </a:r>
          </a:p>
          <a:p>
            <a:pPr>
              <a:defRPr/>
            </a:pPr>
            <a:r>
              <a:rPr lang="en-US" sz="2300" dirty="0" smtClean="0"/>
              <a:t>Explained the legal requirements for continuity planning.</a:t>
            </a:r>
          </a:p>
          <a:p>
            <a:pPr>
              <a:defRPr/>
            </a:pPr>
            <a:r>
              <a:rPr lang="en-US" sz="2300" dirty="0" smtClean="0"/>
              <a:t>Identified the objectives of Continuity of Operations.</a:t>
            </a:r>
          </a:p>
          <a:p>
            <a:pPr>
              <a:defRPr/>
            </a:pPr>
            <a:r>
              <a:rPr lang="en-US" sz="2300" dirty="0" smtClean="0"/>
              <a:t>Described the roles and responsibilities of key players in a continuity program. </a:t>
            </a:r>
          </a:p>
          <a:p>
            <a:pPr marL="3175" lvl="1" indent="-3175" eaLnBrk="1" hangingPunct="1">
              <a:buFont typeface="Wingdings" pitchFamily="2" charset="2"/>
              <a:buNone/>
              <a:defRPr/>
            </a:pPr>
            <a:r>
              <a:rPr lang="en-US" sz="2300" dirty="0" smtClean="0"/>
              <a:t>Unit 3:</a:t>
            </a:r>
          </a:p>
          <a:p>
            <a:pPr marL="344488" lvl="1" eaLnBrk="1" hangingPunct="1">
              <a:defRPr/>
            </a:pPr>
            <a:r>
              <a:rPr lang="en-US" sz="2300" dirty="0" smtClean="0"/>
              <a:t>Will cover elements of a viable continuity program.</a:t>
            </a:r>
          </a:p>
          <a:p>
            <a:pPr>
              <a:defRPr/>
            </a:pPr>
            <a:endParaRPr lang="en-US" dirty="0"/>
          </a:p>
        </p:txBody>
      </p:sp>
      <p:sp>
        <p:nvSpPr>
          <p:cNvPr id="59396"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2-31  </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Summary and Transition</a:t>
            </a:r>
          </a:p>
        </p:txBody>
      </p:sp>
      <p:sp>
        <p:nvSpPr>
          <p:cNvPr id="60419" name="AutoShape 3"/>
          <p:cNvSpPr>
            <a:spLocks noChangeArrowheads="1"/>
          </p:cNvSpPr>
          <p:nvPr/>
        </p:nvSpPr>
        <p:spPr bwMode="auto">
          <a:xfrm>
            <a:off x="2286000" y="1981200"/>
            <a:ext cx="4724400" cy="2819400"/>
          </a:xfrm>
          <a:prstGeom prst="wedgeRoundRectCallout">
            <a:avLst>
              <a:gd name="adj1" fmla="val -43750"/>
              <a:gd name="adj2" fmla="val 70000"/>
              <a:gd name="adj3" fmla="val 16667"/>
            </a:avLst>
          </a:prstGeom>
          <a:solidFill>
            <a:srgbClr val="F8F8F8"/>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8F8F8"/>
            </a:extrusionClr>
          </a:sp3d>
        </p:spPr>
        <p:txBody>
          <a:bodyPr>
            <a:flatTx/>
          </a:bodyPr>
          <a:lstStyle/>
          <a:p>
            <a:pPr algn="ctr"/>
            <a:endParaRPr lang="en-US" sz="2400" b="1">
              <a:solidFill>
                <a:srgbClr val="000000"/>
              </a:solidFill>
              <a:cs typeface="Arial" pitchFamily="34" charset="0"/>
            </a:endParaRPr>
          </a:p>
          <a:p>
            <a:pPr algn="ctr">
              <a:spcBef>
                <a:spcPts val="1200"/>
              </a:spcBef>
            </a:pPr>
            <a:endParaRPr lang="en-US" sz="2400" b="1">
              <a:solidFill>
                <a:srgbClr val="000000"/>
              </a:solidFill>
              <a:cs typeface="Arial" pitchFamily="34" charset="0"/>
            </a:endParaRPr>
          </a:p>
          <a:p>
            <a:pPr algn="ctr">
              <a:spcBef>
                <a:spcPts val="1200"/>
              </a:spcBef>
            </a:pPr>
            <a:r>
              <a:rPr lang="en-US" sz="2400" b="1">
                <a:solidFill>
                  <a:srgbClr val="000000"/>
                </a:solidFill>
                <a:cs typeface="Arial" pitchFamily="34" charset="0"/>
              </a:rPr>
              <a:t>Questions?</a:t>
            </a:r>
          </a:p>
        </p:txBody>
      </p:sp>
      <p:sp>
        <p:nvSpPr>
          <p:cNvPr id="60420"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2-32  </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p:nvPr>
        </p:nvSpPr>
        <p:spPr/>
        <p:txBody>
          <a:bodyPr/>
          <a:lstStyle/>
          <a:p>
            <a:pPr eaLnBrk="1" hangingPunct="1"/>
            <a:r>
              <a:rPr lang="en-US" dirty="0" smtClean="0"/>
              <a:t>Unit 3:  Elements of a Viable Continuity Program (Part I)</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Unit Objectives</a:t>
            </a:r>
          </a:p>
        </p:txBody>
      </p:sp>
      <p:sp>
        <p:nvSpPr>
          <p:cNvPr id="62467" name="Content Placeholder 2"/>
          <p:cNvSpPr>
            <a:spLocks noGrp="1"/>
          </p:cNvSpPr>
          <p:nvPr>
            <p:ph idx="1"/>
          </p:nvPr>
        </p:nvSpPr>
        <p:spPr>
          <a:xfrm>
            <a:off x="304800" y="1066800"/>
            <a:ext cx="5791200" cy="4800600"/>
          </a:xfrm>
        </p:spPr>
        <p:txBody>
          <a:bodyPr/>
          <a:lstStyle/>
          <a:p>
            <a:pPr>
              <a:spcBef>
                <a:spcPts val="1000"/>
              </a:spcBef>
            </a:pPr>
            <a:r>
              <a:rPr lang="en-US" smtClean="0"/>
              <a:t>Identify your agency’s essential functions.</a:t>
            </a:r>
          </a:p>
          <a:p>
            <a:pPr>
              <a:spcBef>
                <a:spcPts val="1000"/>
              </a:spcBef>
            </a:pPr>
            <a:r>
              <a:rPr lang="en-US" smtClean="0"/>
              <a:t>Determine whether orders of succession meet the requirements of FCD 1.</a:t>
            </a:r>
          </a:p>
          <a:p>
            <a:pPr>
              <a:spcBef>
                <a:spcPts val="1000"/>
              </a:spcBef>
            </a:pPr>
            <a:r>
              <a:rPr lang="en-US" smtClean="0"/>
              <a:t>Determine whether delegations of authority cover all critical functions.</a:t>
            </a:r>
          </a:p>
          <a:p>
            <a:pPr>
              <a:spcBef>
                <a:spcPts val="1000"/>
              </a:spcBef>
            </a:pPr>
            <a:r>
              <a:rPr lang="en-US" smtClean="0"/>
              <a:t>Determine if continuity facilities are adequate.</a:t>
            </a:r>
          </a:p>
          <a:p>
            <a:pPr>
              <a:spcBef>
                <a:spcPts val="1000"/>
              </a:spcBef>
            </a:pPr>
            <a:r>
              <a:rPr lang="en-US" smtClean="0"/>
              <a:t>Describe the requirements for continuity communications.</a:t>
            </a:r>
          </a:p>
          <a:p>
            <a:pPr eaLnBrk="1" hangingPunct="1">
              <a:spcBef>
                <a:spcPts val="1000"/>
              </a:spcBef>
            </a:pPr>
            <a:endParaRPr lang="en-US" smtClean="0"/>
          </a:p>
        </p:txBody>
      </p:sp>
      <p:pic>
        <p:nvPicPr>
          <p:cNvPr id="7" name="Picture 6" descr="13435.jpg"/>
          <p:cNvPicPr>
            <a:picLocks noChangeAspect="1"/>
          </p:cNvPicPr>
          <p:nvPr/>
        </p:nvPicPr>
        <p:blipFill>
          <a:blip r:embed="rId2"/>
          <a:stretch>
            <a:fillRect/>
          </a:stretch>
        </p:blipFill>
        <p:spPr>
          <a:xfrm>
            <a:off x="6248400" y="1447800"/>
            <a:ext cx="2319338" cy="3200400"/>
          </a:xfrm>
          <a:prstGeom prst="rect">
            <a:avLst/>
          </a:prstGeom>
          <a:ln>
            <a:noFill/>
          </a:ln>
          <a:effectLst>
            <a:outerShdw blurRad="292100" dist="139700" dir="2700000" algn="tl" rotWithShape="0">
              <a:srgbClr val="333333">
                <a:alpha val="65000"/>
              </a:srgbClr>
            </a:outerShdw>
          </a:effectLst>
        </p:spPr>
      </p:pic>
      <p:sp>
        <p:nvSpPr>
          <p:cNvPr id="62469"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3-2  </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What Is an Essential Function? </a:t>
            </a:r>
          </a:p>
        </p:txBody>
      </p:sp>
      <p:sp>
        <p:nvSpPr>
          <p:cNvPr id="63491" name="AutoShape 3"/>
          <p:cNvSpPr>
            <a:spLocks noChangeArrowheads="1"/>
          </p:cNvSpPr>
          <p:nvPr/>
        </p:nvSpPr>
        <p:spPr bwMode="auto">
          <a:xfrm>
            <a:off x="2286000" y="1981200"/>
            <a:ext cx="4724400" cy="2819400"/>
          </a:xfrm>
          <a:prstGeom prst="wedgeRoundRectCallout">
            <a:avLst>
              <a:gd name="adj1" fmla="val -43750"/>
              <a:gd name="adj2" fmla="val 70000"/>
              <a:gd name="adj3" fmla="val 16667"/>
            </a:avLst>
          </a:prstGeom>
          <a:solidFill>
            <a:srgbClr val="F8F8F8"/>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8F8F8"/>
            </a:extrusionClr>
          </a:sp3d>
        </p:spPr>
        <p:txBody>
          <a:bodyPr>
            <a:flatTx/>
          </a:bodyPr>
          <a:lstStyle/>
          <a:p>
            <a:pPr algn="ctr"/>
            <a:endParaRPr lang="en-US" sz="2400" b="1">
              <a:solidFill>
                <a:srgbClr val="000000"/>
              </a:solidFill>
              <a:cs typeface="Arial" pitchFamily="34" charset="0"/>
            </a:endParaRPr>
          </a:p>
          <a:p>
            <a:pPr algn="ctr"/>
            <a:endParaRPr lang="en-US" sz="2400" b="1">
              <a:solidFill>
                <a:srgbClr val="000000"/>
              </a:solidFill>
              <a:cs typeface="Arial" pitchFamily="34" charset="0"/>
            </a:endParaRPr>
          </a:p>
          <a:p>
            <a:pPr algn="ctr"/>
            <a:r>
              <a:rPr lang="en-US" sz="2400" b="1">
                <a:solidFill>
                  <a:srgbClr val="000000"/>
                </a:solidFill>
                <a:cs typeface="Arial" pitchFamily="34" charset="0"/>
              </a:rPr>
              <a:t>What is an essential function?</a:t>
            </a:r>
          </a:p>
        </p:txBody>
      </p:sp>
      <p:sp>
        <p:nvSpPr>
          <p:cNvPr id="63492"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3-3  </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What Is an Essential Function? </a:t>
            </a:r>
          </a:p>
        </p:txBody>
      </p:sp>
      <p:sp>
        <p:nvSpPr>
          <p:cNvPr id="3" name="Content Placeholder 2"/>
          <p:cNvSpPr>
            <a:spLocks noGrp="1"/>
          </p:cNvSpPr>
          <p:nvPr>
            <p:ph idx="1"/>
          </p:nvPr>
        </p:nvSpPr>
        <p:spPr>
          <a:xfrm>
            <a:off x="304800" y="1066800"/>
            <a:ext cx="8518525" cy="4800600"/>
          </a:xfrm>
        </p:spPr>
        <p:txBody>
          <a:bodyPr/>
          <a:lstStyle/>
          <a:p>
            <a:pPr marL="0" indent="0">
              <a:buFont typeface="Wingdings" pitchFamily="2" charset="2"/>
              <a:buNone/>
              <a:defRPr/>
            </a:pPr>
            <a:r>
              <a:rPr lang="en-US" dirty="0" smtClean="0"/>
              <a:t>FCD 1 defines essential functions as those functions that are required to:</a:t>
            </a:r>
          </a:p>
          <a:p>
            <a:pPr>
              <a:defRPr/>
            </a:pPr>
            <a:r>
              <a:rPr lang="en-US" dirty="0" smtClean="0"/>
              <a:t>Provide vital services.</a:t>
            </a:r>
          </a:p>
          <a:p>
            <a:pPr>
              <a:defRPr/>
            </a:pPr>
            <a:r>
              <a:rPr lang="en-US" dirty="0" smtClean="0"/>
              <a:t>Exercise civil authority.</a:t>
            </a:r>
          </a:p>
          <a:p>
            <a:pPr>
              <a:defRPr/>
            </a:pPr>
            <a:r>
              <a:rPr lang="en-US" dirty="0" smtClean="0"/>
              <a:t>Maintain the safety of the </a:t>
            </a:r>
          </a:p>
          <a:p>
            <a:pPr indent="3175">
              <a:spcBef>
                <a:spcPts val="0"/>
              </a:spcBef>
              <a:buFont typeface="Wingdings" pitchFamily="2" charset="2"/>
              <a:buNone/>
              <a:defRPr/>
            </a:pPr>
            <a:r>
              <a:rPr lang="en-US" dirty="0" smtClean="0"/>
              <a:t>general public.  </a:t>
            </a:r>
          </a:p>
          <a:p>
            <a:pPr>
              <a:defRPr/>
            </a:pPr>
            <a:r>
              <a:rPr lang="en-US" dirty="0" smtClean="0"/>
              <a:t>Sustain the economic base </a:t>
            </a:r>
          </a:p>
          <a:p>
            <a:pPr indent="3175">
              <a:spcBef>
                <a:spcPts val="0"/>
              </a:spcBef>
              <a:buFont typeface="Wingdings" pitchFamily="2" charset="2"/>
              <a:buNone/>
              <a:defRPr/>
            </a:pPr>
            <a:r>
              <a:rPr lang="en-US" dirty="0" smtClean="0"/>
              <a:t>during an emergency.</a:t>
            </a:r>
          </a:p>
          <a:p>
            <a:pPr>
              <a:spcBef>
                <a:spcPts val="0"/>
              </a:spcBef>
              <a:buFont typeface="Wingdings" pitchFamily="2" charset="2"/>
              <a:buNone/>
              <a:defRPr/>
            </a:pPr>
            <a:endParaRPr lang="en-US" dirty="0" smtClean="0"/>
          </a:p>
          <a:p>
            <a:pPr marL="0" indent="0">
              <a:spcBef>
                <a:spcPts val="0"/>
              </a:spcBef>
              <a:buFont typeface="Wingdings" pitchFamily="2" charset="2"/>
              <a:buNone/>
              <a:defRPr/>
            </a:pPr>
            <a:r>
              <a:rPr lang="en-US" dirty="0" smtClean="0"/>
              <a:t>Essential functions are an agency’s business functions that must continue with no or minimal interruption.</a:t>
            </a:r>
          </a:p>
          <a:p>
            <a:pPr>
              <a:buFont typeface="Wingdings" pitchFamily="2" charset="2"/>
              <a:buNone/>
              <a:defRPr/>
            </a:pPr>
            <a:endParaRPr lang="en-US" dirty="0"/>
          </a:p>
        </p:txBody>
      </p:sp>
      <p:pic>
        <p:nvPicPr>
          <p:cNvPr id="4" name="Picture 5" descr="18.jpg"/>
          <p:cNvPicPr>
            <a:picLocks noChangeAspect="1"/>
          </p:cNvPicPr>
          <p:nvPr/>
        </p:nvPicPr>
        <p:blipFill>
          <a:blip r:embed="rId2"/>
          <a:srcRect l="21875"/>
          <a:stretch>
            <a:fillRect/>
          </a:stretch>
        </p:blipFill>
        <p:spPr bwMode="auto">
          <a:xfrm>
            <a:off x="5943600" y="1828800"/>
            <a:ext cx="2381250" cy="2667000"/>
          </a:xfrm>
          <a:prstGeom prst="rect">
            <a:avLst/>
          </a:prstGeom>
          <a:ln>
            <a:noFill/>
          </a:ln>
          <a:effectLst>
            <a:outerShdw blurRad="292100" dist="139700" dir="2700000" algn="tl" rotWithShape="0">
              <a:srgbClr val="333333">
                <a:alpha val="65000"/>
              </a:srgbClr>
            </a:outerShdw>
          </a:effectLst>
        </p:spPr>
      </p:pic>
      <p:sp>
        <p:nvSpPr>
          <p:cNvPr id="64517"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3-4  </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Types of Essential Functions</a:t>
            </a:r>
          </a:p>
        </p:txBody>
      </p:sp>
      <p:sp>
        <p:nvSpPr>
          <p:cNvPr id="3" name="Content Placeholder 2"/>
          <p:cNvSpPr>
            <a:spLocks noGrp="1"/>
          </p:cNvSpPr>
          <p:nvPr>
            <p:ph idx="1"/>
          </p:nvPr>
        </p:nvSpPr>
        <p:spPr>
          <a:xfrm>
            <a:off x="304800" y="1066800"/>
            <a:ext cx="5791200" cy="4800600"/>
          </a:xfrm>
        </p:spPr>
        <p:txBody>
          <a:bodyPr/>
          <a:lstStyle/>
          <a:p>
            <a:pPr marL="0" indent="0">
              <a:buFontTx/>
              <a:buNone/>
              <a:defRPr/>
            </a:pPr>
            <a:r>
              <a:rPr lang="en-US" dirty="0" err="1" smtClean="0"/>
              <a:t>FCDs</a:t>
            </a:r>
            <a:r>
              <a:rPr lang="en-US" dirty="0" smtClean="0"/>
              <a:t> 1 and 2 define three types of essential functions:</a:t>
            </a:r>
          </a:p>
          <a:p>
            <a:pPr>
              <a:defRPr/>
            </a:pPr>
            <a:r>
              <a:rPr lang="en-US" dirty="0" smtClean="0"/>
              <a:t>National Essential Functions (</a:t>
            </a:r>
            <a:r>
              <a:rPr lang="en-US" dirty="0" err="1" smtClean="0"/>
              <a:t>NEFs</a:t>
            </a:r>
            <a:r>
              <a:rPr lang="en-US" dirty="0" smtClean="0"/>
              <a:t>) </a:t>
            </a:r>
          </a:p>
          <a:p>
            <a:pPr>
              <a:defRPr/>
            </a:pPr>
            <a:r>
              <a:rPr lang="en-US" dirty="0" smtClean="0"/>
              <a:t>Primary Mission Essential Functions (</a:t>
            </a:r>
            <a:r>
              <a:rPr lang="en-US" dirty="0" err="1" smtClean="0"/>
              <a:t>PMEFs</a:t>
            </a:r>
            <a:r>
              <a:rPr lang="en-US" dirty="0" smtClean="0"/>
              <a:t>)</a:t>
            </a:r>
          </a:p>
          <a:p>
            <a:pPr>
              <a:defRPr/>
            </a:pPr>
            <a:r>
              <a:rPr lang="en-US" dirty="0" smtClean="0"/>
              <a:t>Mission Essential Functions (</a:t>
            </a:r>
            <a:r>
              <a:rPr lang="en-US" dirty="0" err="1" smtClean="0"/>
              <a:t>MEFs</a:t>
            </a:r>
            <a:r>
              <a:rPr lang="en-US" dirty="0" smtClean="0"/>
              <a:t>) </a:t>
            </a:r>
          </a:p>
          <a:p>
            <a:pPr marL="0" indent="0">
              <a:buFontTx/>
              <a:buNone/>
              <a:defRPr/>
            </a:pPr>
            <a:r>
              <a:rPr lang="en-US" dirty="0" smtClean="0"/>
              <a:t>State, local, territorial, and tribal governments use </a:t>
            </a:r>
            <a:r>
              <a:rPr lang="en-US" dirty="0" err="1" smtClean="0"/>
              <a:t>FCD</a:t>
            </a:r>
            <a:r>
              <a:rPr lang="en-US" dirty="0" smtClean="0"/>
              <a:t> 1 and </a:t>
            </a:r>
            <a:r>
              <a:rPr lang="en-US" dirty="0" err="1" smtClean="0"/>
              <a:t>FCD</a:t>
            </a:r>
            <a:r>
              <a:rPr lang="en-US" dirty="0" smtClean="0"/>
              <a:t> 2 as guides to define essential functions. </a:t>
            </a:r>
          </a:p>
          <a:p>
            <a:pPr>
              <a:buFont typeface="Wingdings" pitchFamily="2" charset="2"/>
              <a:buNone/>
              <a:defRPr/>
            </a:pPr>
            <a:endParaRPr lang="en-US" dirty="0"/>
          </a:p>
        </p:txBody>
      </p:sp>
      <p:pic>
        <p:nvPicPr>
          <p:cNvPr id="4" name="Picture 5" descr="FEMA15032C.jpg"/>
          <p:cNvPicPr>
            <a:picLocks noChangeAspect="1"/>
          </p:cNvPicPr>
          <p:nvPr/>
        </p:nvPicPr>
        <p:blipFill>
          <a:blip r:embed="rId2"/>
          <a:srcRect/>
          <a:stretch>
            <a:fillRect/>
          </a:stretch>
        </p:blipFill>
        <p:spPr bwMode="auto">
          <a:xfrm>
            <a:off x="6273800" y="1676400"/>
            <a:ext cx="2336800" cy="3200400"/>
          </a:xfrm>
          <a:prstGeom prst="rect">
            <a:avLst/>
          </a:prstGeom>
          <a:ln>
            <a:noFill/>
          </a:ln>
          <a:effectLst>
            <a:outerShdw blurRad="292100" dist="139700" dir="2700000" algn="tl" rotWithShape="0">
              <a:srgbClr val="333333">
                <a:alpha val="65000"/>
              </a:srgbClr>
            </a:outerShdw>
          </a:effectLst>
        </p:spPr>
      </p:pic>
      <p:sp>
        <p:nvSpPr>
          <p:cNvPr id="65541"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3-5  </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Course Agenda</a:t>
            </a:r>
          </a:p>
        </p:txBody>
      </p:sp>
      <p:graphicFrame>
        <p:nvGraphicFramePr>
          <p:cNvPr id="4" name="Group 142"/>
          <p:cNvGraphicFramePr>
            <a:graphicFrameLocks noGrp="1"/>
          </p:cNvGraphicFramePr>
          <p:nvPr>
            <p:ph idx="4294967295"/>
          </p:nvPr>
        </p:nvGraphicFramePr>
        <p:xfrm>
          <a:off x="381000" y="1106488"/>
          <a:ext cx="8153400" cy="4694237"/>
        </p:xfrm>
        <a:graphic>
          <a:graphicData uri="http://schemas.openxmlformats.org/drawingml/2006/table">
            <a:tbl>
              <a:tblPr/>
              <a:tblGrid>
                <a:gridCol w="762000"/>
                <a:gridCol w="3810000"/>
                <a:gridCol w="3581400"/>
              </a:tblGrid>
              <a:tr h="350550">
                <a:tc>
                  <a:txBody>
                    <a:bodyPr/>
                    <a:lstStyle/>
                    <a:p>
                      <a:pPr marL="0" marR="0" lvl="0" indent="0" algn="l" defTabSz="914400" rtl="0" eaLnBrk="1" fontAlgn="base" latinLnBrk="0" hangingPunct="1">
                        <a:lnSpc>
                          <a:spcPct val="100000"/>
                        </a:lnSpc>
                        <a:spcBef>
                          <a:spcPct val="30000"/>
                        </a:spcBef>
                        <a:spcAft>
                          <a:spcPct val="0"/>
                        </a:spcAft>
                        <a:buClrTx/>
                        <a:buSzTx/>
                        <a:buFont typeface="Wingdings" pitchFamily="2" charset="2"/>
                        <a:buNone/>
                        <a:tabLst/>
                      </a:pPr>
                      <a:endParaRPr kumimoji="0" lang="en-US" sz="1700" b="1" i="0" u="none" strike="noStrike" cap="none" normalizeH="0" baseline="0" dirty="0" smtClean="0">
                        <a:ln>
                          <a:noFill/>
                        </a:ln>
                        <a:solidFill>
                          <a:schemeClr val="tx1"/>
                        </a:solidFill>
                        <a:effectLst/>
                        <a:latin typeface="Arial"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Tx/>
                        <a:buSzTx/>
                        <a:buFont typeface="Wingdings" pitchFamily="2" charset="2"/>
                        <a:buNone/>
                        <a:tabLst/>
                      </a:pPr>
                      <a:r>
                        <a:rPr kumimoji="0" lang="en-US" sz="1700" b="1" i="0" u="none" strike="noStrike" cap="none" normalizeH="0" baseline="0" dirty="0" smtClean="0">
                          <a:ln>
                            <a:noFill/>
                          </a:ln>
                          <a:solidFill>
                            <a:schemeClr val="tx1"/>
                          </a:solidFill>
                          <a:effectLst/>
                          <a:latin typeface="Arial" charset="0"/>
                        </a:rPr>
                        <a:t>AM</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Tx/>
                        <a:buSzTx/>
                        <a:buFont typeface="Wingdings" pitchFamily="2" charset="2"/>
                        <a:buNone/>
                        <a:tabLst/>
                      </a:pPr>
                      <a:r>
                        <a:rPr kumimoji="0" lang="en-US" sz="1700" b="1" i="0" u="none" strike="noStrike" cap="none" normalizeH="0" baseline="0" dirty="0" smtClean="0">
                          <a:ln>
                            <a:noFill/>
                          </a:ln>
                          <a:solidFill>
                            <a:schemeClr val="tx1"/>
                          </a:solidFill>
                          <a:effectLst/>
                          <a:latin typeface="Arial" charset="0"/>
                        </a:rPr>
                        <a:t>PM</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057613">
                <a:tc>
                  <a:txBody>
                    <a:bodyPr/>
                    <a:lstStyle/>
                    <a:p>
                      <a:pPr marL="0" marR="0" lvl="0" indent="0" algn="ctr" defTabSz="914400" rtl="0" eaLnBrk="1" fontAlgn="base" latinLnBrk="0" hangingPunct="1">
                        <a:lnSpc>
                          <a:spcPct val="100000"/>
                        </a:lnSpc>
                        <a:spcBef>
                          <a:spcPct val="30000"/>
                        </a:spcBef>
                        <a:spcAft>
                          <a:spcPct val="0"/>
                        </a:spcAft>
                        <a:buClrTx/>
                        <a:buSzTx/>
                        <a:buFont typeface="Wingdings" pitchFamily="2" charset="2"/>
                        <a:buNone/>
                        <a:tabLst/>
                      </a:pPr>
                      <a:r>
                        <a:rPr kumimoji="0" lang="en-US" sz="1700" b="1" i="0" u="none" strike="noStrike" cap="none" normalizeH="0" baseline="0" dirty="0" smtClean="0">
                          <a:ln>
                            <a:noFill/>
                          </a:ln>
                          <a:solidFill>
                            <a:schemeClr val="tx1"/>
                          </a:solidFill>
                          <a:effectLst/>
                          <a:latin typeface="Arial" charset="0"/>
                        </a:rPr>
                        <a:t>Day 1</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03275" marR="0" lvl="0" indent="-803275" algn="l" defTabSz="914400" rtl="0" eaLnBrk="1" fontAlgn="base" latinLnBrk="0" hangingPunct="1">
                        <a:lnSpc>
                          <a:spcPct val="100000"/>
                        </a:lnSpc>
                        <a:spcBef>
                          <a:spcPts val="600"/>
                        </a:spcBef>
                        <a:spcAft>
                          <a:spcPct val="0"/>
                        </a:spcAft>
                        <a:buClrTx/>
                        <a:buSzTx/>
                        <a:buFont typeface="Wingdings" pitchFamily="2" charset="2"/>
                        <a:buNone/>
                        <a:tabLst>
                          <a:tab pos="347663" algn="l"/>
                        </a:tabLst>
                      </a:pPr>
                      <a:r>
                        <a:rPr kumimoji="0" lang="en-US" altLang="ja-JP" sz="1700" b="1" i="0" u="none" strike="noStrike" cap="none" normalizeH="0" baseline="0" dirty="0" smtClean="0">
                          <a:ln>
                            <a:noFill/>
                          </a:ln>
                          <a:solidFill>
                            <a:schemeClr val="tx1"/>
                          </a:solidFill>
                          <a:effectLst/>
                          <a:latin typeface="Arial" charset="0"/>
                          <a:ea typeface="MS Mincho" pitchFamily="49" charset="-128"/>
                        </a:rPr>
                        <a:t>Unit 1:  Introductions and Course Overview</a:t>
                      </a:r>
                      <a:r>
                        <a:rPr kumimoji="0" lang="en-US" altLang="ja-JP" sz="1700" b="1" i="0" u="none" strike="noStrike" cap="none" normalizeH="0" baseline="0" dirty="0" smtClean="0">
                          <a:ln>
                            <a:noFill/>
                          </a:ln>
                          <a:solidFill>
                            <a:schemeClr val="tx1"/>
                          </a:solidFill>
                          <a:effectLst/>
                          <a:latin typeface="Arial" charset="0"/>
                          <a:ea typeface="MS PGothic" pitchFamily="34" charset="-128"/>
                        </a:rPr>
                        <a:t> </a:t>
                      </a:r>
                    </a:p>
                    <a:p>
                      <a:pPr marL="803275" marR="0" lvl="0" indent="-803275" algn="l" defTabSz="914400" rtl="0" eaLnBrk="1" fontAlgn="base" latinLnBrk="0" hangingPunct="1">
                        <a:lnSpc>
                          <a:spcPct val="100000"/>
                        </a:lnSpc>
                        <a:spcBef>
                          <a:spcPts val="600"/>
                        </a:spcBef>
                        <a:spcAft>
                          <a:spcPct val="0"/>
                        </a:spcAft>
                        <a:buClrTx/>
                        <a:buSzTx/>
                        <a:buFont typeface="Wingdings" pitchFamily="2" charset="2"/>
                        <a:buNone/>
                        <a:tabLst>
                          <a:tab pos="347663" algn="l"/>
                        </a:tabLst>
                      </a:pPr>
                      <a:r>
                        <a:rPr kumimoji="0" lang="en-US" altLang="ja-JP" sz="1700" b="1" i="0" u="none" strike="noStrike" cap="none" normalizeH="0" baseline="0" dirty="0" smtClean="0">
                          <a:ln>
                            <a:noFill/>
                          </a:ln>
                          <a:solidFill>
                            <a:schemeClr val="tx1"/>
                          </a:solidFill>
                          <a:effectLst/>
                          <a:latin typeface="Arial" charset="0"/>
                          <a:ea typeface="MS PGothic" pitchFamily="34" charset="-128"/>
                        </a:rPr>
                        <a:t>Unit 2:  Requirements for   Continuity Planning</a:t>
                      </a:r>
                    </a:p>
                    <a:p>
                      <a:pPr marL="803275" marR="0" lvl="0" indent="-803275" algn="l" defTabSz="914400" rtl="0" eaLnBrk="1" fontAlgn="base" latinLnBrk="0" hangingPunct="1">
                        <a:lnSpc>
                          <a:spcPct val="100000"/>
                        </a:lnSpc>
                        <a:spcBef>
                          <a:spcPts val="600"/>
                        </a:spcBef>
                        <a:spcAft>
                          <a:spcPct val="0"/>
                        </a:spcAft>
                        <a:buClrTx/>
                        <a:buSzTx/>
                        <a:buFont typeface="Wingdings" pitchFamily="2" charset="2"/>
                        <a:buNone/>
                        <a:tabLst>
                          <a:tab pos="347663" algn="l"/>
                        </a:tabLst>
                        <a:defRPr/>
                      </a:pPr>
                      <a:r>
                        <a:rPr kumimoji="0" lang="en-US" sz="1700" b="1" i="0" u="none" strike="noStrike" cap="none" normalizeH="0" baseline="0" dirty="0" smtClean="0">
                          <a:ln>
                            <a:noFill/>
                          </a:ln>
                          <a:solidFill>
                            <a:schemeClr val="tx1"/>
                          </a:solidFill>
                          <a:effectLst/>
                          <a:latin typeface="Arial" charset="0"/>
                        </a:rPr>
                        <a:t>Unit 3:  Elements of a Viable Continuity Program</a:t>
                      </a:r>
                      <a:br>
                        <a:rPr kumimoji="0" lang="en-US" sz="1700" b="1" i="0" u="none" strike="noStrike" cap="none" normalizeH="0" baseline="0" dirty="0" smtClean="0">
                          <a:ln>
                            <a:noFill/>
                          </a:ln>
                          <a:solidFill>
                            <a:schemeClr val="tx1"/>
                          </a:solidFill>
                          <a:effectLst/>
                          <a:latin typeface="Arial" charset="0"/>
                        </a:rPr>
                      </a:br>
                      <a:r>
                        <a:rPr kumimoji="0" lang="en-US" sz="1700" b="1" i="0" u="none" strike="noStrike" cap="none" normalizeH="0" baseline="0" dirty="0" smtClean="0">
                          <a:ln>
                            <a:noFill/>
                          </a:ln>
                          <a:solidFill>
                            <a:schemeClr val="tx1"/>
                          </a:solidFill>
                          <a:effectLst/>
                          <a:latin typeface="Arial" charset="0"/>
                        </a:rPr>
                        <a:t>(Part I)</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03275" marR="0" lvl="0" indent="-803275" algn="l" defTabSz="914400" rtl="0" eaLnBrk="1" fontAlgn="base" latinLnBrk="0" hangingPunct="1">
                        <a:lnSpc>
                          <a:spcPct val="100000"/>
                        </a:lnSpc>
                        <a:spcBef>
                          <a:spcPts val="600"/>
                        </a:spcBef>
                        <a:spcAft>
                          <a:spcPct val="0"/>
                        </a:spcAft>
                        <a:buClrTx/>
                        <a:buSzTx/>
                        <a:buFont typeface="Wingdings" pitchFamily="2" charset="2"/>
                        <a:buNone/>
                        <a:tabLst>
                          <a:tab pos="347663" algn="l"/>
                        </a:tabLst>
                        <a:defRPr/>
                      </a:pPr>
                      <a:r>
                        <a:rPr kumimoji="0" lang="en-US" sz="1700" b="1" i="0" u="none" strike="noStrike" cap="none" normalizeH="0" baseline="0" dirty="0" smtClean="0">
                          <a:ln>
                            <a:noFill/>
                          </a:ln>
                          <a:solidFill>
                            <a:schemeClr val="tx1"/>
                          </a:solidFill>
                          <a:effectLst/>
                          <a:latin typeface="Arial" charset="0"/>
                        </a:rPr>
                        <a:t>Unit 4:  Elements of a Viable Continuity Program</a:t>
                      </a:r>
                      <a:br>
                        <a:rPr kumimoji="0" lang="en-US" sz="1700" b="1" i="0" u="none" strike="noStrike" cap="none" normalizeH="0" baseline="0" dirty="0" smtClean="0">
                          <a:ln>
                            <a:noFill/>
                          </a:ln>
                          <a:solidFill>
                            <a:schemeClr val="tx1"/>
                          </a:solidFill>
                          <a:effectLst/>
                          <a:latin typeface="Arial" charset="0"/>
                        </a:rPr>
                      </a:br>
                      <a:r>
                        <a:rPr kumimoji="0" lang="en-US" sz="1700" b="1" i="0" u="none" strike="noStrike" cap="none" normalizeH="0" baseline="0" dirty="0" smtClean="0">
                          <a:ln>
                            <a:noFill/>
                          </a:ln>
                          <a:solidFill>
                            <a:schemeClr val="tx1"/>
                          </a:solidFill>
                          <a:effectLst/>
                          <a:latin typeface="Arial" charset="0"/>
                        </a:rPr>
                        <a:t> (Part II)</a:t>
                      </a:r>
                    </a:p>
                    <a:p>
                      <a:pPr marL="803275" marR="0" lvl="0" indent="-803275" algn="l" defTabSz="914400" rtl="0" eaLnBrk="1" fontAlgn="base" latinLnBrk="0" hangingPunct="1">
                        <a:lnSpc>
                          <a:spcPct val="100000"/>
                        </a:lnSpc>
                        <a:spcBef>
                          <a:spcPts val="600"/>
                        </a:spcBef>
                        <a:spcAft>
                          <a:spcPct val="0"/>
                        </a:spcAft>
                        <a:buClrTx/>
                        <a:buSzTx/>
                        <a:buFont typeface="Wingdings" pitchFamily="2" charset="2"/>
                        <a:buNone/>
                        <a:tabLst>
                          <a:tab pos="347663" algn="l"/>
                        </a:tabLst>
                        <a:defRPr/>
                      </a:pPr>
                      <a:r>
                        <a:rPr kumimoji="0" lang="en-US" sz="1700" b="1" i="0" u="none" strike="noStrike" cap="none" normalizeH="0" baseline="0" dirty="0" smtClean="0">
                          <a:ln>
                            <a:noFill/>
                          </a:ln>
                          <a:solidFill>
                            <a:schemeClr val="tx1"/>
                          </a:solidFill>
                          <a:effectLst/>
                          <a:latin typeface="Arial" charset="0"/>
                        </a:rPr>
                        <a:t>Unit 5:  Developing Continuity Plans and Procedures</a:t>
                      </a:r>
                    </a:p>
                    <a:p>
                      <a:pPr marL="803275" marR="0" lvl="0" indent="-803275" algn="l" defTabSz="914400" rtl="0" eaLnBrk="1" fontAlgn="base" latinLnBrk="0" hangingPunct="1">
                        <a:lnSpc>
                          <a:spcPct val="100000"/>
                        </a:lnSpc>
                        <a:spcBef>
                          <a:spcPts val="600"/>
                        </a:spcBef>
                        <a:spcAft>
                          <a:spcPct val="0"/>
                        </a:spcAft>
                        <a:buClrTx/>
                        <a:buSzTx/>
                        <a:buFont typeface="Wingdings" pitchFamily="2" charset="2"/>
                        <a:buNone/>
                        <a:tabLst>
                          <a:tab pos="347663" algn="l"/>
                        </a:tabLst>
                      </a:pPr>
                      <a:endParaRPr kumimoji="0" lang="en-US" sz="1700" b="1" i="0" u="none" strike="noStrike" cap="none" normalizeH="0" baseline="0" dirty="0" smtClean="0">
                        <a:ln>
                          <a:noFill/>
                        </a:ln>
                        <a:solidFill>
                          <a:schemeClr val="tx1"/>
                        </a:solidFill>
                        <a:effectLst/>
                        <a:latin typeface="Arial"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86074">
                <a:tc>
                  <a:txBody>
                    <a:body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700" b="1" i="0" u="none" strike="noStrike" cap="none" normalizeH="0" baseline="0" dirty="0" smtClean="0">
                          <a:ln>
                            <a:noFill/>
                          </a:ln>
                          <a:solidFill>
                            <a:schemeClr val="tx1"/>
                          </a:solidFill>
                          <a:effectLst/>
                          <a:latin typeface="Arial" charset="0"/>
                        </a:rPr>
                        <a:t>Day 2</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03275" marR="0" lvl="0" indent="-803275" algn="l" defTabSz="914400" rtl="0" eaLnBrk="1" fontAlgn="base" latinLnBrk="0" hangingPunct="1">
                        <a:lnSpc>
                          <a:spcPct val="100000"/>
                        </a:lnSpc>
                        <a:spcBef>
                          <a:spcPts val="600"/>
                        </a:spcBef>
                        <a:spcAft>
                          <a:spcPct val="0"/>
                        </a:spcAft>
                        <a:buClrTx/>
                        <a:buSzTx/>
                        <a:buFont typeface="Wingdings" pitchFamily="2" charset="2"/>
                        <a:buNone/>
                        <a:tabLst>
                          <a:tab pos="347663" algn="l"/>
                        </a:tabLst>
                        <a:defRPr/>
                      </a:pPr>
                      <a:r>
                        <a:rPr kumimoji="0" lang="en-US" sz="1700" b="1" i="0" u="none" strike="noStrike" cap="none" normalizeH="0" baseline="0" dirty="0" smtClean="0">
                          <a:ln>
                            <a:noFill/>
                          </a:ln>
                          <a:solidFill>
                            <a:schemeClr val="tx1"/>
                          </a:solidFill>
                          <a:effectLst/>
                          <a:latin typeface="Arial" charset="0"/>
                        </a:rPr>
                        <a:t>Unit 6:  Operating in a Continuity Environment    </a:t>
                      </a:r>
                    </a:p>
                    <a:p>
                      <a:pPr marL="803275" marR="0" lvl="0" indent="-803275" algn="l" defTabSz="914400" rtl="0" eaLnBrk="1" fontAlgn="base" latinLnBrk="0" hangingPunct="1">
                        <a:lnSpc>
                          <a:spcPct val="100000"/>
                        </a:lnSpc>
                        <a:spcBef>
                          <a:spcPts val="600"/>
                        </a:spcBef>
                        <a:spcAft>
                          <a:spcPct val="0"/>
                        </a:spcAft>
                        <a:buClrTx/>
                        <a:buSzTx/>
                        <a:buFont typeface="Wingdings" pitchFamily="2" charset="2"/>
                        <a:buNone/>
                        <a:tabLst>
                          <a:tab pos="347663" algn="l"/>
                        </a:tabLst>
                        <a:defRPr/>
                      </a:pPr>
                      <a:r>
                        <a:rPr kumimoji="0" lang="en-US" sz="1700" b="1" i="0" u="none" strike="noStrike" cap="none" normalizeH="0" baseline="0" dirty="0" smtClean="0">
                          <a:ln>
                            <a:noFill/>
                          </a:ln>
                          <a:solidFill>
                            <a:schemeClr val="tx1"/>
                          </a:solidFill>
                          <a:effectLst/>
                          <a:latin typeface="Arial" charset="0"/>
                        </a:rPr>
                        <a:t>Unit 7:  Developing a Corrective Action Program  </a:t>
                      </a:r>
                    </a:p>
                    <a:p>
                      <a:pPr marL="803275" marR="0" lvl="0" indent="-803275" algn="l" defTabSz="914400" rtl="0" eaLnBrk="1" fontAlgn="base" latinLnBrk="0" hangingPunct="1">
                        <a:lnSpc>
                          <a:spcPct val="100000"/>
                        </a:lnSpc>
                        <a:spcBef>
                          <a:spcPts val="600"/>
                        </a:spcBef>
                        <a:spcAft>
                          <a:spcPct val="0"/>
                        </a:spcAft>
                        <a:buClrTx/>
                        <a:buSzTx/>
                        <a:buFont typeface="Wingdings" pitchFamily="2" charset="2"/>
                        <a:buNone/>
                        <a:tabLst>
                          <a:tab pos="347663" algn="l"/>
                        </a:tabLst>
                        <a:defRPr/>
                      </a:pPr>
                      <a:r>
                        <a:rPr kumimoji="0" lang="en-US" sz="1700" b="1" i="0" u="none" strike="noStrike" cap="none" normalizeH="0" baseline="0" dirty="0" smtClean="0">
                          <a:ln>
                            <a:noFill/>
                          </a:ln>
                          <a:solidFill>
                            <a:schemeClr val="tx1"/>
                          </a:solidFill>
                          <a:effectLst/>
                          <a:latin typeface="Arial" charset="0"/>
                        </a:rPr>
                        <a:t>Unit 8:  Family Support Planning</a:t>
                      </a:r>
                    </a:p>
                    <a:p>
                      <a:pPr marL="803275" marR="0" lvl="0" indent="-803275" algn="l" defTabSz="914400" rtl="0" eaLnBrk="1" fontAlgn="base" latinLnBrk="0" hangingPunct="1">
                        <a:lnSpc>
                          <a:spcPct val="100000"/>
                        </a:lnSpc>
                        <a:spcBef>
                          <a:spcPts val="600"/>
                        </a:spcBef>
                        <a:spcAft>
                          <a:spcPct val="0"/>
                        </a:spcAft>
                        <a:buClrTx/>
                        <a:buSzTx/>
                        <a:buFont typeface="Wingdings" pitchFamily="2" charset="2"/>
                        <a:buNone/>
                        <a:tabLst>
                          <a:tab pos="347663" algn="l"/>
                        </a:tabLst>
                      </a:pPr>
                      <a:endParaRPr kumimoji="0" lang="en-US" sz="1700" b="1" i="0" u="none" strike="noStrike" cap="none" normalizeH="0" baseline="0" dirty="0" smtClean="0">
                        <a:ln>
                          <a:noFill/>
                        </a:ln>
                        <a:solidFill>
                          <a:schemeClr val="tx1"/>
                        </a:solidFill>
                        <a:effectLst/>
                        <a:latin typeface="Arial"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914400" marR="0" lvl="0" indent="-914400" algn="l" defTabSz="914400" rtl="0" eaLnBrk="1" fontAlgn="base" latinLnBrk="0" hangingPunct="1">
                        <a:lnSpc>
                          <a:spcPct val="100000"/>
                        </a:lnSpc>
                        <a:spcBef>
                          <a:spcPts val="600"/>
                        </a:spcBef>
                        <a:spcAft>
                          <a:spcPct val="0"/>
                        </a:spcAft>
                        <a:buClrTx/>
                        <a:buSzTx/>
                        <a:buFont typeface="Wingdings" pitchFamily="2" charset="2"/>
                        <a:buNone/>
                        <a:tabLst>
                          <a:tab pos="347663" algn="l"/>
                        </a:tabLst>
                      </a:pPr>
                      <a:r>
                        <a:rPr kumimoji="0" lang="en-US" sz="1700" b="1" i="0" u="none" strike="noStrike" cap="none" normalizeH="0" baseline="0" dirty="0" smtClean="0">
                          <a:ln>
                            <a:noFill/>
                          </a:ln>
                          <a:solidFill>
                            <a:schemeClr val="tx1"/>
                          </a:solidFill>
                          <a:effectLst/>
                          <a:latin typeface="Arial" charset="0"/>
                        </a:rPr>
                        <a:t>Unit 9:  Outreach and Resources</a:t>
                      </a:r>
                    </a:p>
                    <a:p>
                      <a:pPr marL="914400" marR="0" lvl="0" indent="-914400" algn="l" defTabSz="914400" rtl="0" eaLnBrk="1" fontAlgn="base" latinLnBrk="0" hangingPunct="1">
                        <a:lnSpc>
                          <a:spcPct val="100000"/>
                        </a:lnSpc>
                        <a:spcBef>
                          <a:spcPts val="600"/>
                        </a:spcBef>
                        <a:spcAft>
                          <a:spcPct val="0"/>
                        </a:spcAft>
                        <a:buClrTx/>
                        <a:buSzTx/>
                        <a:buFont typeface="Wingdings" pitchFamily="2" charset="2"/>
                        <a:buNone/>
                        <a:tabLst>
                          <a:tab pos="347663" algn="l"/>
                        </a:tabLst>
                        <a:defRPr/>
                      </a:pPr>
                      <a:r>
                        <a:rPr kumimoji="0" lang="en-US" sz="1700" b="1" i="0" u="none" strike="noStrike" cap="none" normalizeH="0" baseline="0" dirty="0" smtClean="0">
                          <a:ln>
                            <a:noFill/>
                          </a:ln>
                          <a:solidFill>
                            <a:schemeClr val="tx1"/>
                          </a:solidFill>
                          <a:effectLst/>
                          <a:latin typeface="Arial" charset="0"/>
                        </a:rPr>
                        <a:t>Unit 10:  Course Summary</a:t>
                      </a:r>
                    </a:p>
                    <a:p>
                      <a:pPr marL="914400" marR="0" lvl="0" indent="-914400" algn="l" defTabSz="914400" rtl="0" eaLnBrk="1" fontAlgn="base" latinLnBrk="0" hangingPunct="1">
                        <a:lnSpc>
                          <a:spcPct val="100000"/>
                        </a:lnSpc>
                        <a:spcBef>
                          <a:spcPts val="600"/>
                        </a:spcBef>
                        <a:spcAft>
                          <a:spcPct val="0"/>
                        </a:spcAft>
                        <a:buClrTx/>
                        <a:buSzTx/>
                        <a:buFont typeface="Wingdings" pitchFamily="2" charset="2"/>
                        <a:buNone/>
                        <a:tabLst>
                          <a:tab pos="347663" algn="l"/>
                        </a:tabLst>
                        <a:defRPr/>
                      </a:pPr>
                      <a:endParaRPr kumimoji="0" lang="en-US" sz="1700" b="1" i="0" u="none" strike="noStrike" cap="none" normalizeH="0" baseline="0" dirty="0" smtClean="0">
                        <a:ln>
                          <a:noFill/>
                        </a:ln>
                        <a:solidFill>
                          <a:schemeClr val="tx1"/>
                        </a:solidFill>
                        <a:effectLst/>
                        <a:latin typeface="Arial" charset="0"/>
                      </a:endParaRPr>
                    </a:p>
                    <a:p>
                      <a:pPr marL="973138" marR="0" lvl="0" indent="-973138" algn="l" defTabSz="914400" rtl="0" eaLnBrk="1" fontAlgn="base" latinLnBrk="0" hangingPunct="1">
                        <a:lnSpc>
                          <a:spcPct val="100000"/>
                        </a:lnSpc>
                        <a:spcBef>
                          <a:spcPts val="600"/>
                        </a:spcBef>
                        <a:spcAft>
                          <a:spcPct val="0"/>
                        </a:spcAft>
                        <a:buClrTx/>
                        <a:buSzTx/>
                        <a:buFont typeface="Wingdings" pitchFamily="2" charset="2"/>
                        <a:buNone/>
                        <a:tabLst>
                          <a:tab pos="347663" algn="l"/>
                        </a:tabLst>
                        <a:defRPr/>
                      </a:pPr>
                      <a:r>
                        <a:rPr kumimoji="0" lang="en-US" sz="1700" b="1" i="0" u="none" strike="noStrike" cap="none" normalizeH="0" baseline="0" dirty="0" smtClean="0">
                          <a:ln>
                            <a:noFill/>
                          </a:ln>
                          <a:solidFill>
                            <a:schemeClr val="tx1"/>
                          </a:solidFill>
                          <a:effectLst/>
                          <a:latin typeface="Arial" charset="0"/>
                        </a:rPr>
                        <a:t>Train-the-Trainer Preparation </a:t>
                      </a:r>
                    </a:p>
                    <a:p>
                      <a:pPr marL="803275" marR="0" lvl="0" indent="-803275" algn="l" defTabSz="914400" rtl="0" eaLnBrk="1" fontAlgn="base" latinLnBrk="0" hangingPunct="1">
                        <a:lnSpc>
                          <a:spcPct val="100000"/>
                        </a:lnSpc>
                        <a:spcBef>
                          <a:spcPts val="600"/>
                        </a:spcBef>
                        <a:spcAft>
                          <a:spcPct val="0"/>
                        </a:spcAft>
                        <a:buClrTx/>
                        <a:buSzTx/>
                        <a:buFont typeface="Wingdings" pitchFamily="2" charset="2"/>
                        <a:buNone/>
                        <a:tabLst>
                          <a:tab pos="347663" algn="l"/>
                        </a:tabLst>
                        <a:defRPr/>
                      </a:pPr>
                      <a:r>
                        <a:rPr kumimoji="0" lang="en-US" sz="1700" b="1" i="0" u="none" strike="noStrike" cap="none" normalizeH="0" baseline="0" dirty="0" smtClean="0">
                          <a:ln>
                            <a:noFill/>
                          </a:ln>
                          <a:solidFill>
                            <a:schemeClr val="tx1"/>
                          </a:solidFill>
                          <a:effectLst/>
                          <a:latin typeface="Arial" charset="0"/>
                        </a:rPr>
                        <a:t>Appendix </a:t>
                      </a:r>
                      <a:r>
                        <a:rPr kumimoji="0" lang="en-US" sz="1700" b="1" i="0" u="none" strike="noStrike" cap="none" normalizeH="0" baseline="0" dirty="0" smtClean="0">
                          <a:ln>
                            <a:noFill/>
                          </a:ln>
                          <a:solidFill>
                            <a:schemeClr val="tx1"/>
                          </a:solidFill>
                          <a:effectLst/>
                          <a:latin typeface="Arial" pitchFamily="34" charset="0"/>
                          <a:cs typeface="Arial" pitchFamily="34" charset="0"/>
                        </a:rPr>
                        <a:t>A:  </a:t>
                      </a:r>
                      <a:r>
                        <a:rPr lang="en-US" sz="1700" b="1" kern="1200" dirty="0" smtClean="0">
                          <a:solidFill>
                            <a:schemeClr val="tx1"/>
                          </a:solidFill>
                          <a:latin typeface="Arial" pitchFamily="34" charset="0"/>
                          <a:ea typeface="+mn-ea"/>
                          <a:cs typeface="Arial" pitchFamily="34" charset="0"/>
                        </a:rPr>
                        <a:t>Delivering Effective Training</a:t>
                      </a:r>
                      <a:endParaRPr kumimoji="0" lang="en-US" sz="1700" b="1" i="0" u="none" strike="noStrike" cap="none" normalizeH="0" baseline="0" dirty="0" smtClean="0">
                        <a:ln>
                          <a:noFill/>
                        </a:ln>
                        <a:solidFill>
                          <a:schemeClr val="tx1"/>
                        </a:solidFill>
                        <a:effectLst/>
                        <a:latin typeface="Arial" pitchFamily="34" charset="0"/>
                        <a:cs typeface="Arial" pitchFamily="34" charset="0"/>
                      </a:endParaRPr>
                    </a:p>
                    <a:p>
                      <a:pPr marL="803275" marR="0" lvl="0" indent="-803275" algn="l" defTabSz="914400" rtl="0" eaLnBrk="1" fontAlgn="base" latinLnBrk="0" hangingPunct="1">
                        <a:lnSpc>
                          <a:spcPct val="100000"/>
                        </a:lnSpc>
                        <a:spcBef>
                          <a:spcPts val="600"/>
                        </a:spcBef>
                        <a:spcAft>
                          <a:spcPct val="0"/>
                        </a:spcAft>
                        <a:buClrTx/>
                        <a:buSzTx/>
                        <a:buFont typeface="Wingdings" pitchFamily="2" charset="2"/>
                        <a:buNone/>
                        <a:tabLst>
                          <a:tab pos="347663" algn="l"/>
                        </a:tabLst>
                        <a:defRPr/>
                      </a:pPr>
                      <a:endParaRPr kumimoji="0" lang="en-US" sz="1700" b="1" i="0" u="none" strike="noStrike" cap="none" normalizeH="0" baseline="0" dirty="0" smtClean="0">
                        <a:ln>
                          <a:noFill/>
                        </a:ln>
                        <a:solidFill>
                          <a:schemeClr val="tx1"/>
                        </a:solidFill>
                        <a:effectLst/>
                        <a:latin typeface="Arial"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National Essential Functions (NEFs)</a:t>
            </a:r>
          </a:p>
        </p:txBody>
      </p:sp>
      <p:sp>
        <p:nvSpPr>
          <p:cNvPr id="3" name="Content Placeholder 2"/>
          <p:cNvSpPr>
            <a:spLocks noGrp="1"/>
          </p:cNvSpPr>
          <p:nvPr>
            <p:ph idx="1"/>
          </p:nvPr>
        </p:nvSpPr>
        <p:spPr>
          <a:xfrm>
            <a:off x="304800" y="1066800"/>
            <a:ext cx="8518525" cy="4800600"/>
          </a:xfrm>
        </p:spPr>
        <p:txBody>
          <a:bodyPr/>
          <a:lstStyle/>
          <a:p>
            <a:pPr marL="0" indent="0">
              <a:buFontTx/>
              <a:buNone/>
              <a:defRPr/>
            </a:pPr>
            <a:r>
              <a:rPr lang="en-US" dirty="0" smtClean="0"/>
              <a:t>NEFs are the subset of government functions necessary to lead and sustain the Nation during a catastrophic emergency.  </a:t>
            </a:r>
          </a:p>
          <a:p>
            <a:pPr marL="346075" indent="-346075">
              <a:tabLst>
                <a:tab pos="346075" algn="l"/>
              </a:tabLst>
              <a:defRPr/>
            </a:pPr>
            <a:r>
              <a:rPr lang="en-US" dirty="0" err="1" smtClean="0"/>
              <a:t>NEFs</a:t>
            </a:r>
            <a:r>
              <a:rPr lang="en-US" dirty="0" smtClean="0"/>
              <a:t> must be supported through continuity capabilities. </a:t>
            </a:r>
          </a:p>
          <a:p>
            <a:pPr marL="346075" lvl="2" indent="-346075">
              <a:tabLst>
                <a:tab pos="346075" algn="l"/>
              </a:tabLst>
              <a:defRPr/>
            </a:pPr>
            <a:r>
              <a:rPr lang="en-US" dirty="0" smtClean="0"/>
              <a:t>State and tribal governments may have an equivalent to </a:t>
            </a:r>
            <a:r>
              <a:rPr lang="en-US" dirty="0" err="1" smtClean="0"/>
              <a:t>NEFs</a:t>
            </a:r>
            <a:r>
              <a:rPr lang="en-US" dirty="0" smtClean="0"/>
              <a:t>.</a:t>
            </a:r>
          </a:p>
          <a:p>
            <a:pPr>
              <a:defRPr/>
            </a:pPr>
            <a:endParaRPr lang="en-US" dirty="0"/>
          </a:p>
        </p:txBody>
      </p:sp>
      <p:pic>
        <p:nvPicPr>
          <p:cNvPr id="4" name="Picture 6" descr="19.jpg"/>
          <p:cNvPicPr>
            <a:picLocks noChangeAspect="1"/>
          </p:cNvPicPr>
          <p:nvPr/>
        </p:nvPicPr>
        <p:blipFill>
          <a:blip r:embed="rId2"/>
          <a:srcRect/>
          <a:stretch>
            <a:fillRect/>
          </a:stretch>
        </p:blipFill>
        <p:spPr bwMode="auto">
          <a:xfrm>
            <a:off x="5562600" y="3962400"/>
            <a:ext cx="3009900" cy="2006600"/>
          </a:xfrm>
          <a:prstGeom prst="rect">
            <a:avLst/>
          </a:prstGeom>
          <a:ln>
            <a:noFill/>
          </a:ln>
          <a:effectLst>
            <a:outerShdw blurRad="292100" dist="139700" dir="2700000" algn="tl" rotWithShape="0">
              <a:srgbClr val="333333">
                <a:alpha val="65000"/>
              </a:srgbClr>
            </a:outerShdw>
          </a:effectLst>
        </p:spPr>
      </p:pic>
      <p:sp>
        <p:nvSpPr>
          <p:cNvPr id="66565"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3-6  </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z="3300" smtClean="0"/>
              <a:t>Primary Mission Essential Functions (PMEFs)</a:t>
            </a:r>
          </a:p>
        </p:txBody>
      </p:sp>
      <p:sp>
        <p:nvSpPr>
          <p:cNvPr id="3" name="Content Placeholder 2"/>
          <p:cNvSpPr>
            <a:spLocks noGrp="1"/>
          </p:cNvSpPr>
          <p:nvPr>
            <p:ph idx="1"/>
          </p:nvPr>
        </p:nvSpPr>
        <p:spPr>
          <a:xfrm>
            <a:off x="304800" y="1066800"/>
            <a:ext cx="8518525" cy="4800600"/>
          </a:xfrm>
        </p:spPr>
        <p:txBody>
          <a:bodyPr/>
          <a:lstStyle/>
          <a:p>
            <a:pPr marL="0" indent="0">
              <a:buFontTx/>
              <a:buNone/>
              <a:defRPr/>
            </a:pPr>
            <a:r>
              <a:rPr lang="en-US" dirty="0" smtClean="0"/>
              <a:t>PMEFs are those agency mission essential functions that must be performed to support or implement the performance of NEFs before, during, and after an emergency.  </a:t>
            </a:r>
          </a:p>
          <a:p>
            <a:pPr>
              <a:buFontTx/>
              <a:buNone/>
              <a:defRPr/>
            </a:pPr>
            <a:r>
              <a:rPr lang="en-US" dirty="0" err="1" smtClean="0"/>
              <a:t>PMEFs</a:t>
            </a:r>
            <a:r>
              <a:rPr lang="en-US" dirty="0" smtClean="0"/>
              <a:t>:</a:t>
            </a:r>
          </a:p>
          <a:p>
            <a:pPr>
              <a:defRPr/>
            </a:pPr>
            <a:r>
              <a:rPr lang="en-US" dirty="0" smtClean="0"/>
              <a:t>Must be performed continuously during an event or resumed within 12 hours of an event.</a:t>
            </a:r>
          </a:p>
          <a:p>
            <a:pPr>
              <a:defRPr/>
            </a:pPr>
            <a:r>
              <a:rPr lang="en-US" dirty="0" smtClean="0"/>
              <a:t>Need to be maintained for up to 30 days after an event or until normal operations can be resumed.</a:t>
            </a:r>
          </a:p>
          <a:p>
            <a:pPr>
              <a:defRPr/>
            </a:pPr>
            <a:endParaRPr lang="en-US" dirty="0"/>
          </a:p>
        </p:txBody>
      </p:sp>
      <p:sp>
        <p:nvSpPr>
          <p:cNvPr id="67588"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3-7  </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Mission Essential Functions (MEFs)</a:t>
            </a:r>
          </a:p>
        </p:txBody>
      </p:sp>
      <p:sp>
        <p:nvSpPr>
          <p:cNvPr id="3" name="Content Placeholder 2"/>
          <p:cNvSpPr>
            <a:spLocks noGrp="1"/>
          </p:cNvSpPr>
          <p:nvPr>
            <p:ph idx="1"/>
          </p:nvPr>
        </p:nvSpPr>
        <p:spPr>
          <a:xfrm>
            <a:off x="304800" y="1066800"/>
            <a:ext cx="8518525" cy="4800600"/>
          </a:xfrm>
        </p:spPr>
        <p:txBody>
          <a:bodyPr/>
          <a:lstStyle/>
          <a:p>
            <a:pPr marL="0" indent="0">
              <a:buFontTx/>
              <a:buNone/>
              <a:defRPr/>
            </a:pPr>
            <a:r>
              <a:rPr lang="en-US" dirty="0" smtClean="0"/>
              <a:t>MEFs must be performed to support or implement the performance of Federal, State, local, territorial, or tribal essential functions before, during, and after an emergency. </a:t>
            </a:r>
          </a:p>
          <a:p>
            <a:pPr marL="0" indent="0">
              <a:buFontTx/>
              <a:buNone/>
              <a:defRPr/>
            </a:pPr>
            <a:r>
              <a:rPr lang="en-US" dirty="0" err="1" smtClean="0"/>
              <a:t>MEFs</a:t>
            </a:r>
            <a:r>
              <a:rPr lang="en-US" dirty="0" smtClean="0"/>
              <a:t> include:</a:t>
            </a:r>
          </a:p>
          <a:p>
            <a:pPr>
              <a:defRPr/>
            </a:pPr>
            <a:r>
              <a:rPr lang="en-US" dirty="0" smtClean="0"/>
              <a:t>Personnel safety.</a:t>
            </a:r>
          </a:p>
          <a:p>
            <a:pPr>
              <a:defRPr/>
            </a:pPr>
            <a:r>
              <a:rPr lang="en-US" dirty="0" smtClean="0"/>
              <a:t>Public safety.</a:t>
            </a:r>
          </a:p>
          <a:p>
            <a:pPr>
              <a:defRPr/>
            </a:pPr>
            <a:r>
              <a:rPr lang="en-US" dirty="0" smtClean="0"/>
              <a:t>A safe, functioning infrastructure.</a:t>
            </a:r>
          </a:p>
          <a:p>
            <a:pPr>
              <a:defRPr/>
            </a:pPr>
            <a:endParaRPr lang="en-US" dirty="0"/>
          </a:p>
        </p:txBody>
      </p:sp>
      <p:pic>
        <p:nvPicPr>
          <p:cNvPr id="4" name="Picture 5" descr="20.jpg"/>
          <p:cNvPicPr>
            <a:picLocks noChangeAspect="1"/>
          </p:cNvPicPr>
          <p:nvPr/>
        </p:nvPicPr>
        <p:blipFill>
          <a:blip r:embed="rId2"/>
          <a:srcRect l="24756"/>
          <a:stretch>
            <a:fillRect/>
          </a:stretch>
        </p:blipFill>
        <p:spPr bwMode="auto">
          <a:xfrm>
            <a:off x="5921375" y="2590800"/>
            <a:ext cx="2640013" cy="2286000"/>
          </a:xfrm>
          <a:prstGeom prst="rect">
            <a:avLst/>
          </a:prstGeom>
          <a:ln>
            <a:noFill/>
          </a:ln>
          <a:effectLst>
            <a:outerShdw blurRad="292100" dist="139700" dir="2700000" algn="tl" rotWithShape="0">
              <a:srgbClr val="333333">
                <a:alpha val="65000"/>
              </a:srgbClr>
            </a:outerShdw>
          </a:effectLst>
        </p:spPr>
      </p:pic>
      <p:sp>
        <p:nvSpPr>
          <p:cNvPr id="68613"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3-8  </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Identifying Mission Essential Functions</a:t>
            </a:r>
          </a:p>
        </p:txBody>
      </p:sp>
      <p:sp>
        <p:nvSpPr>
          <p:cNvPr id="3" name="Content Placeholder 2"/>
          <p:cNvSpPr>
            <a:spLocks noGrp="1"/>
          </p:cNvSpPr>
          <p:nvPr>
            <p:ph idx="1"/>
          </p:nvPr>
        </p:nvSpPr>
        <p:spPr>
          <a:xfrm>
            <a:off x="304800" y="1066800"/>
            <a:ext cx="8518525" cy="4800600"/>
          </a:xfrm>
        </p:spPr>
        <p:txBody>
          <a:bodyPr/>
          <a:lstStyle/>
          <a:p>
            <a:pPr marL="0" indent="0">
              <a:buFont typeface="Wingdings" pitchFamily="2" charset="2"/>
              <a:buNone/>
              <a:defRPr/>
            </a:pPr>
            <a:r>
              <a:rPr lang="en-US" dirty="0" smtClean="0"/>
              <a:t>Identify PMEFs and MEFs by referring to laws, Presidential Directives, Executive Orders, and other authorities that dictate agency functions. </a:t>
            </a:r>
          </a:p>
          <a:p>
            <a:pPr>
              <a:buFontTx/>
              <a:buNone/>
              <a:defRPr/>
            </a:pPr>
            <a:r>
              <a:rPr lang="en-US" dirty="0" smtClean="0"/>
              <a:t>Consider functions that:</a:t>
            </a:r>
          </a:p>
          <a:p>
            <a:pPr>
              <a:defRPr/>
            </a:pPr>
            <a:r>
              <a:rPr lang="en-US" dirty="0" smtClean="0"/>
              <a:t>Must be continued in all </a:t>
            </a:r>
          </a:p>
          <a:p>
            <a:pPr indent="3175">
              <a:spcBef>
                <a:spcPts val="0"/>
              </a:spcBef>
              <a:buFont typeface="Wingdings" pitchFamily="2" charset="2"/>
              <a:buNone/>
              <a:defRPr/>
            </a:pPr>
            <a:r>
              <a:rPr lang="en-US" dirty="0" smtClean="0"/>
              <a:t>circumstances.</a:t>
            </a:r>
          </a:p>
          <a:p>
            <a:pPr>
              <a:defRPr/>
            </a:pPr>
            <a:r>
              <a:rPr lang="en-US" dirty="0" smtClean="0"/>
              <a:t>Cannot be interrupted for </a:t>
            </a:r>
          </a:p>
          <a:p>
            <a:pPr indent="3175">
              <a:spcBef>
                <a:spcPts val="0"/>
              </a:spcBef>
              <a:buFont typeface="Wingdings" pitchFamily="2" charset="2"/>
              <a:buNone/>
              <a:defRPr/>
            </a:pPr>
            <a:r>
              <a:rPr lang="en-US" dirty="0" smtClean="0"/>
              <a:t>more than 12 hours.</a:t>
            </a:r>
          </a:p>
          <a:p>
            <a:pPr>
              <a:defRPr/>
            </a:pPr>
            <a:endParaRPr lang="en-US" dirty="0"/>
          </a:p>
        </p:txBody>
      </p:sp>
      <p:pic>
        <p:nvPicPr>
          <p:cNvPr id="4" name="Picture 5" descr="21.jpg"/>
          <p:cNvPicPr>
            <a:picLocks noChangeAspect="1"/>
          </p:cNvPicPr>
          <p:nvPr/>
        </p:nvPicPr>
        <p:blipFill>
          <a:blip r:embed="rId2"/>
          <a:srcRect l="16125"/>
          <a:stretch>
            <a:fillRect/>
          </a:stretch>
        </p:blipFill>
        <p:spPr bwMode="auto">
          <a:xfrm>
            <a:off x="5692775" y="2590800"/>
            <a:ext cx="2841625" cy="2333625"/>
          </a:xfrm>
          <a:prstGeom prst="rect">
            <a:avLst/>
          </a:prstGeom>
          <a:ln>
            <a:noFill/>
          </a:ln>
          <a:effectLst>
            <a:outerShdw blurRad="292100" dist="139700" dir="2700000" algn="tl" rotWithShape="0">
              <a:srgbClr val="333333">
                <a:alpha val="65000"/>
              </a:srgbClr>
            </a:outerShdw>
          </a:effectLst>
        </p:spPr>
      </p:pic>
      <p:sp>
        <p:nvSpPr>
          <p:cNvPr id="69637"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3-9  </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FCD 2 Guidance</a:t>
            </a:r>
          </a:p>
        </p:txBody>
      </p:sp>
      <p:sp>
        <p:nvSpPr>
          <p:cNvPr id="3" name="Content Placeholder 2"/>
          <p:cNvSpPr>
            <a:spLocks noGrp="1"/>
          </p:cNvSpPr>
          <p:nvPr>
            <p:ph idx="1"/>
          </p:nvPr>
        </p:nvSpPr>
        <p:spPr>
          <a:xfrm>
            <a:off x="304800" y="1066800"/>
            <a:ext cx="8518525" cy="4800600"/>
          </a:xfrm>
        </p:spPr>
        <p:txBody>
          <a:bodyPr/>
          <a:lstStyle/>
          <a:p>
            <a:pPr marL="0" indent="0">
              <a:buFontTx/>
              <a:buNone/>
              <a:defRPr/>
            </a:pPr>
            <a:r>
              <a:rPr lang="en-US" dirty="0" err="1" smtClean="0"/>
              <a:t>FCD</a:t>
            </a:r>
            <a:r>
              <a:rPr lang="en-US" dirty="0" smtClean="0"/>
              <a:t> 2:  Federal Executive Branch Mission Essential Function and Primary Mission Essential Function Identification and Submission Process</a:t>
            </a:r>
          </a:p>
          <a:p>
            <a:pPr marL="0" indent="0">
              <a:buFontTx/>
              <a:buNone/>
              <a:defRPr/>
            </a:pPr>
            <a:r>
              <a:rPr lang="en-US" dirty="0" err="1" smtClean="0"/>
              <a:t>FCD</a:t>
            </a:r>
            <a:r>
              <a:rPr lang="en-US" dirty="0" smtClean="0"/>
              <a:t> 2:</a:t>
            </a:r>
          </a:p>
          <a:p>
            <a:pPr marL="347472" indent="-347472">
              <a:defRPr/>
            </a:pPr>
            <a:r>
              <a:rPr lang="en-US" dirty="0" smtClean="0"/>
              <a:t>Provides guidance for identifying </a:t>
            </a:r>
            <a:r>
              <a:rPr lang="en-US" dirty="0" err="1" smtClean="0"/>
              <a:t>MEFs</a:t>
            </a:r>
            <a:r>
              <a:rPr lang="en-US" dirty="0" smtClean="0"/>
              <a:t> and </a:t>
            </a:r>
            <a:r>
              <a:rPr lang="en-US" dirty="0" err="1" smtClean="0"/>
              <a:t>PMEFs</a:t>
            </a:r>
            <a:r>
              <a:rPr lang="en-US" dirty="0" smtClean="0"/>
              <a:t>.  </a:t>
            </a:r>
          </a:p>
          <a:p>
            <a:pPr marL="347472" indent="-347472">
              <a:defRPr/>
            </a:pPr>
            <a:r>
              <a:rPr lang="en-US" dirty="0" smtClean="0"/>
              <a:t>Applies to all Federal Executive Branch departments and agencies. </a:t>
            </a:r>
          </a:p>
          <a:p>
            <a:pPr marL="347472" indent="-347472">
              <a:defRPr/>
            </a:pPr>
            <a:r>
              <a:rPr lang="en-US" dirty="0" smtClean="0"/>
              <a:t>Is useful for State, local, territorial, and tribal governments, and nongovernmental organizations (NGOs).</a:t>
            </a:r>
          </a:p>
          <a:p>
            <a:pPr>
              <a:defRPr/>
            </a:pPr>
            <a:endParaRPr lang="en-US" dirty="0"/>
          </a:p>
        </p:txBody>
      </p:sp>
      <p:sp>
        <p:nvSpPr>
          <p:cNvPr id="70660"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3-10  </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Prioritizing MEFs</a:t>
            </a:r>
          </a:p>
        </p:txBody>
      </p:sp>
      <p:sp>
        <p:nvSpPr>
          <p:cNvPr id="71683" name="Content Placeholder 2"/>
          <p:cNvSpPr>
            <a:spLocks noGrp="1"/>
          </p:cNvSpPr>
          <p:nvPr>
            <p:ph idx="1"/>
          </p:nvPr>
        </p:nvSpPr>
        <p:spPr>
          <a:xfrm>
            <a:off x="304800" y="1066800"/>
            <a:ext cx="5181600" cy="4800600"/>
          </a:xfrm>
        </p:spPr>
        <p:txBody>
          <a:bodyPr/>
          <a:lstStyle/>
          <a:p>
            <a:pPr>
              <a:buFontTx/>
              <a:buNone/>
            </a:pPr>
            <a:r>
              <a:rPr lang="en-US" smtClean="0"/>
              <a:t>Prioritize MEFs according to:</a:t>
            </a:r>
          </a:p>
          <a:p>
            <a:r>
              <a:rPr lang="en-US" smtClean="0"/>
              <a:t>Their relationships to PMEFs.</a:t>
            </a:r>
          </a:p>
          <a:p>
            <a:r>
              <a:rPr lang="en-US" smtClean="0"/>
              <a:t>The criticality of the function.</a:t>
            </a:r>
          </a:p>
          <a:p>
            <a:r>
              <a:rPr lang="en-US" smtClean="0"/>
              <a:t>Likely continuity activation protocols and scenarios.</a:t>
            </a:r>
          </a:p>
          <a:p>
            <a:endParaRPr lang="en-US" smtClean="0"/>
          </a:p>
        </p:txBody>
      </p:sp>
      <p:pic>
        <p:nvPicPr>
          <p:cNvPr id="4" name="Picture 5" descr="CDC_1275.jpg"/>
          <p:cNvPicPr>
            <a:picLocks noChangeAspect="1"/>
          </p:cNvPicPr>
          <p:nvPr/>
        </p:nvPicPr>
        <p:blipFill>
          <a:blip r:embed="rId2"/>
          <a:srcRect/>
          <a:stretch>
            <a:fillRect/>
          </a:stretch>
        </p:blipFill>
        <p:spPr bwMode="auto">
          <a:xfrm>
            <a:off x="5791200" y="1323975"/>
            <a:ext cx="2667000" cy="4314825"/>
          </a:xfrm>
          <a:prstGeom prst="rect">
            <a:avLst/>
          </a:prstGeom>
          <a:ln>
            <a:noFill/>
          </a:ln>
          <a:effectLst>
            <a:outerShdw blurRad="292100" dist="139700" dir="2700000" algn="tl" rotWithShape="0">
              <a:srgbClr val="333333">
                <a:alpha val="65000"/>
              </a:srgbClr>
            </a:outerShdw>
          </a:effectLst>
        </p:spPr>
      </p:pic>
      <p:sp>
        <p:nvSpPr>
          <p:cNvPr id="71685"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3-11  </a:t>
            </a: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Drivers of Essential Functions</a:t>
            </a:r>
          </a:p>
        </p:txBody>
      </p:sp>
      <p:sp>
        <p:nvSpPr>
          <p:cNvPr id="3" name="Content Placeholder 2"/>
          <p:cNvSpPr>
            <a:spLocks noGrp="1"/>
          </p:cNvSpPr>
          <p:nvPr>
            <p:ph idx="1"/>
          </p:nvPr>
        </p:nvSpPr>
        <p:spPr>
          <a:xfrm>
            <a:off x="304800" y="1066800"/>
            <a:ext cx="8458200" cy="4800600"/>
          </a:xfrm>
        </p:spPr>
        <p:txBody>
          <a:bodyPr/>
          <a:lstStyle/>
          <a:p>
            <a:pPr marL="0" indent="0">
              <a:buFontTx/>
              <a:buNone/>
              <a:defRPr/>
            </a:pPr>
            <a:r>
              <a:rPr lang="en-US" dirty="0" smtClean="0"/>
              <a:t>Essential functions are driven by: </a:t>
            </a:r>
          </a:p>
          <a:p>
            <a:pPr>
              <a:defRPr/>
            </a:pPr>
            <a:r>
              <a:rPr lang="en-US" dirty="0" smtClean="0"/>
              <a:t>Trained personnel (human capital).</a:t>
            </a:r>
          </a:p>
          <a:p>
            <a:pPr>
              <a:defRPr/>
            </a:pPr>
            <a:r>
              <a:rPr lang="en-US" dirty="0" smtClean="0"/>
              <a:t>Vital records and databases.</a:t>
            </a:r>
          </a:p>
          <a:p>
            <a:pPr>
              <a:defRPr/>
            </a:pPr>
            <a:r>
              <a:rPr lang="en-US" dirty="0" smtClean="0"/>
              <a:t>Supplies. </a:t>
            </a:r>
          </a:p>
          <a:p>
            <a:pPr>
              <a:defRPr/>
            </a:pPr>
            <a:r>
              <a:rPr lang="en-US" dirty="0" smtClean="0"/>
              <a:t>Equipment and systems.</a:t>
            </a:r>
          </a:p>
          <a:p>
            <a:pPr marL="0" indent="0">
              <a:buFont typeface="Wingdings" pitchFamily="2" charset="2"/>
              <a:buNone/>
              <a:defRPr/>
            </a:pPr>
            <a:endParaRPr lang="en-US" dirty="0" smtClean="0"/>
          </a:p>
          <a:p>
            <a:pPr marL="0" indent="0">
              <a:spcBef>
                <a:spcPts val="0"/>
              </a:spcBef>
              <a:buFont typeface="Wingdings" pitchFamily="2" charset="2"/>
              <a:buNone/>
              <a:defRPr/>
            </a:pPr>
            <a:r>
              <a:rPr lang="en-US" dirty="0" smtClean="0"/>
              <a:t>These vital resources must be </a:t>
            </a:r>
          </a:p>
          <a:p>
            <a:pPr marL="0" indent="0">
              <a:spcBef>
                <a:spcPts val="0"/>
              </a:spcBef>
              <a:buFont typeface="Wingdings" pitchFamily="2" charset="2"/>
              <a:buNone/>
              <a:defRPr/>
            </a:pPr>
            <a:r>
              <a:rPr lang="en-US" dirty="0" smtClean="0"/>
              <a:t>safeguarded, available, and </a:t>
            </a:r>
          </a:p>
          <a:p>
            <a:pPr marL="0" indent="0">
              <a:spcBef>
                <a:spcPts val="0"/>
              </a:spcBef>
              <a:buFont typeface="Wingdings" pitchFamily="2" charset="2"/>
              <a:buNone/>
              <a:defRPr/>
            </a:pPr>
            <a:r>
              <a:rPr lang="en-US" dirty="0" smtClean="0"/>
              <a:t>accessible to support Continuity </a:t>
            </a:r>
          </a:p>
          <a:p>
            <a:pPr marL="0" indent="0">
              <a:spcBef>
                <a:spcPts val="0"/>
              </a:spcBef>
              <a:buFont typeface="Wingdings" pitchFamily="2" charset="2"/>
              <a:buNone/>
              <a:defRPr/>
            </a:pPr>
            <a:r>
              <a:rPr lang="en-US" dirty="0" smtClean="0"/>
              <a:t>of Operations. </a:t>
            </a:r>
          </a:p>
          <a:p>
            <a:pPr>
              <a:defRPr/>
            </a:pPr>
            <a:endParaRPr lang="en-US" dirty="0"/>
          </a:p>
        </p:txBody>
      </p:sp>
      <p:pic>
        <p:nvPicPr>
          <p:cNvPr id="5" name="Picture 5" descr="22.jpg"/>
          <p:cNvPicPr>
            <a:picLocks noChangeAspect="1"/>
          </p:cNvPicPr>
          <p:nvPr/>
        </p:nvPicPr>
        <p:blipFill>
          <a:blip r:embed="rId2"/>
          <a:srcRect l="27204" r="11494"/>
          <a:stretch>
            <a:fillRect/>
          </a:stretch>
        </p:blipFill>
        <p:spPr bwMode="auto">
          <a:xfrm>
            <a:off x="5607050" y="2514600"/>
            <a:ext cx="3155950" cy="3352800"/>
          </a:xfrm>
          <a:prstGeom prst="rect">
            <a:avLst/>
          </a:prstGeom>
          <a:ln>
            <a:noFill/>
          </a:ln>
          <a:effectLst>
            <a:outerShdw blurRad="292100" dist="139700" dir="2700000" algn="tl" rotWithShape="0">
              <a:srgbClr val="333333">
                <a:alpha val="65000"/>
              </a:srgbClr>
            </a:outerShdw>
          </a:effectLst>
        </p:spPr>
      </p:pic>
      <p:sp>
        <p:nvSpPr>
          <p:cNvPr id="72709" name="TextBox 5"/>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3-12  </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Other Government Functions</a:t>
            </a:r>
          </a:p>
        </p:txBody>
      </p:sp>
      <p:sp>
        <p:nvSpPr>
          <p:cNvPr id="3" name="Content Placeholder 2"/>
          <p:cNvSpPr>
            <a:spLocks noGrp="1"/>
          </p:cNvSpPr>
          <p:nvPr>
            <p:ph idx="1"/>
          </p:nvPr>
        </p:nvSpPr>
        <p:spPr>
          <a:xfrm>
            <a:off x="304800" y="1066800"/>
            <a:ext cx="8518525" cy="4800600"/>
          </a:xfrm>
        </p:spPr>
        <p:txBody>
          <a:bodyPr/>
          <a:lstStyle/>
          <a:p>
            <a:pPr marL="0" indent="0">
              <a:buFont typeface="Wingdings" pitchFamily="2" charset="2"/>
              <a:buNone/>
              <a:defRPr/>
            </a:pPr>
            <a:r>
              <a:rPr lang="en-US" dirty="0" smtClean="0"/>
              <a:t>Agencies also need to identify all functions that they perform that do not rise to the level of PMEFs or MEFs.  </a:t>
            </a:r>
          </a:p>
          <a:p>
            <a:pPr marL="0" indent="0">
              <a:buFontTx/>
              <a:buNone/>
              <a:defRPr/>
            </a:pPr>
            <a:r>
              <a:rPr lang="en-US" dirty="0" smtClean="0"/>
              <a:t>Example: </a:t>
            </a:r>
          </a:p>
          <a:p>
            <a:pPr marL="0" indent="0">
              <a:spcBef>
                <a:spcPts val="1800"/>
              </a:spcBef>
              <a:buFontTx/>
              <a:buNone/>
              <a:defRPr/>
            </a:pPr>
            <a:r>
              <a:rPr lang="en-US" dirty="0" smtClean="0"/>
              <a:t>Payroll and personnel actions </a:t>
            </a:r>
          </a:p>
          <a:p>
            <a:pPr marL="0" indent="0">
              <a:spcBef>
                <a:spcPts val="0"/>
              </a:spcBef>
              <a:buFontTx/>
              <a:buNone/>
              <a:defRPr/>
            </a:pPr>
            <a:r>
              <a:rPr lang="en-US" dirty="0" smtClean="0"/>
              <a:t>are government functions that </a:t>
            </a:r>
          </a:p>
          <a:p>
            <a:pPr marL="0" indent="0">
              <a:spcBef>
                <a:spcPts val="0"/>
              </a:spcBef>
              <a:buFontTx/>
              <a:buNone/>
              <a:defRPr/>
            </a:pPr>
            <a:r>
              <a:rPr lang="en-US" dirty="0" smtClean="0"/>
              <a:t>must continue during a continuity </a:t>
            </a:r>
          </a:p>
          <a:p>
            <a:pPr marL="0" indent="0">
              <a:spcBef>
                <a:spcPts val="0"/>
              </a:spcBef>
              <a:buFontTx/>
              <a:buNone/>
              <a:defRPr/>
            </a:pPr>
            <a:r>
              <a:rPr lang="en-US" dirty="0" smtClean="0"/>
              <a:t>situation.</a:t>
            </a:r>
          </a:p>
          <a:p>
            <a:pPr>
              <a:defRPr/>
            </a:pPr>
            <a:endParaRPr lang="en-US" dirty="0"/>
          </a:p>
        </p:txBody>
      </p:sp>
      <p:pic>
        <p:nvPicPr>
          <p:cNvPr id="4" name="Picture 5" descr="23.jpg"/>
          <p:cNvPicPr>
            <a:picLocks noChangeAspect="1"/>
          </p:cNvPicPr>
          <p:nvPr/>
        </p:nvPicPr>
        <p:blipFill>
          <a:blip r:embed="rId2"/>
          <a:srcRect l="34427"/>
          <a:stretch>
            <a:fillRect/>
          </a:stretch>
        </p:blipFill>
        <p:spPr bwMode="auto">
          <a:xfrm>
            <a:off x="5562600" y="2209800"/>
            <a:ext cx="3095625" cy="3352800"/>
          </a:xfrm>
          <a:prstGeom prst="rect">
            <a:avLst/>
          </a:prstGeom>
          <a:ln>
            <a:noFill/>
          </a:ln>
          <a:effectLst>
            <a:outerShdw blurRad="292100" dist="139700" dir="2700000" algn="tl" rotWithShape="0">
              <a:srgbClr val="333333">
                <a:alpha val="65000"/>
              </a:srgbClr>
            </a:outerShdw>
          </a:effectLst>
        </p:spPr>
      </p:pic>
      <p:sp>
        <p:nvSpPr>
          <p:cNvPr id="73733"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3-13  </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Activity:  Identifying Essential Functions </a:t>
            </a:r>
          </a:p>
        </p:txBody>
      </p:sp>
      <p:sp>
        <p:nvSpPr>
          <p:cNvPr id="3" name="Content Placeholder 2"/>
          <p:cNvSpPr>
            <a:spLocks noGrp="1"/>
          </p:cNvSpPr>
          <p:nvPr>
            <p:ph idx="1"/>
          </p:nvPr>
        </p:nvSpPr>
        <p:spPr>
          <a:xfrm>
            <a:off x="304800" y="1066800"/>
            <a:ext cx="8518525" cy="4800600"/>
          </a:xfrm>
        </p:spPr>
        <p:txBody>
          <a:bodyPr/>
          <a:lstStyle/>
          <a:p>
            <a:pPr>
              <a:buFontTx/>
              <a:buNone/>
              <a:defRPr/>
            </a:pPr>
            <a:r>
              <a:rPr lang="en-US" u="sng" dirty="0" smtClean="0"/>
              <a:t>Instructions</a:t>
            </a:r>
            <a:r>
              <a:rPr lang="en-US" dirty="0" smtClean="0"/>
              <a:t>: </a:t>
            </a:r>
          </a:p>
          <a:p>
            <a:pPr marL="465138" indent="-465138">
              <a:buFont typeface="+mj-lt"/>
              <a:buAutoNum type="arabicPeriod"/>
              <a:defRPr/>
            </a:pPr>
            <a:r>
              <a:rPr lang="en-US" dirty="0" smtClean="0"/>
              <a:t>Work in your group to complete this activity.</a:t>
            </a:r>
          </a:p>
          <a:p>
            <a:pPr marL="465138" indent="-465138">
              <a:buFont typeface="+mj-lt"/>
              <a:buAutoNum type="arabicPeriod"/>
              <a:defRPr/>
            </a:pPr>
            <a:r>
              <a:rPr lang="en-US" dirty="0" smtClean="0"/>
              <a:t>Consider your agency’s mission and critical services.</a:t>
            </a:r>
          </a:p>
          <a:p>
            <a:pPr marL="465138" indent="-465138">
              <a:buFont typeface="+mj-lt"/>
              <a:buAutoNum type="arabicPeriod"/>
              <a:defRPr/>
            </a:pPr>
            <a:r>
              <a:rPr lang="en-US" dirty="0" smtClean="0"/>
              <a:t>Identify one </a:t>
            </a:r>
            <a:r>
              <a:rPr lang="en-US" dirty="0" err="1" smtClean="0"/>
              <a:t>PMEF</a:t>
            </a:r>
            <a:r>
              <a:rPr lang="en-US" dirty="0" smtClean="0"/>
              <a:t> for your agency.</a:t>
            </a:r>
          </a:p>
          <a:p>
            <a:pPr marL="465138" indent="-465138">
              <a:buFont typeface="+mj-lt"/>
              <a:buAutoNum type="arabicPeriod"/>
              <a:defRPr/>
            </a:pPr>
            <a:r>
              <a:rPr lang="en-US" dirty="0" smtClean="0"/>
              <a:t>Identify one </a:t>
            </a:r>
            <a:r>
              <a:rPr lang="en-US" dirty="0" err="1" smtClean="0"/>
              <a:t>MEF</a:t>
            </a:r>
            <a:r>
              <a:rPr lang="en-US" dirty="0" smtClean="0"/>
              <a:t> that supports the identified </a:t>
            </a:r>
            <a:r>
              <a:rPr lang="en-US" dirty="0" err="1" smtClean="0"/>
              <a:t>PMEF</a:t>
            </a:r>
            <a:r>
              <a:rPr lang="en-US" dirty="0" smtClean="0"/>
              <a:t>.</a:t>
            </a:r>
          </a:p>
          <a:p>
            <a:pPr marL="465138" indent="-465138">
              <a:buFont typeface="+mj-lt"/>
              <a:buAutoNum type="arabicPeriod"/>
              <a:defRPr/>
            </a:pPr>
            <a:r>
              <a:rPr lang="en-US" dirty="0" smtClean="0"/>
              <a:t>Identify one function that is not a </a:t>
            </a:r>
            <a:r>
              <a:rPr lang="en-US" dirty="0" err="1" smtClean="0"/>
              <a:t>PMEF</a:t>
            </a:r>
            <a:r>
              <a:rPr lang="en-US" dirty="0" smtClean="0"/>
              <a:t> or </a:t>
            </a:r>
            <a:r>
              <a:rPr lang="en-US" dirty="0" err="1" smtClean="0"/>
              <a:t>MEF</a:t>
            </a:r>
            <a:r>
              <a:rPr lang="en-US" dirty="0" smtClean="0"/>
              <a:t> but is required to support the identified </a:t>
            </a:r>
            <a:r>
              <a:rPr lang="en-US" dirty="0" err="1" smtClean="0"/>
              <a:t>PMEF</a:t>
            </a:r>
            <a:r>
              <a:rPr lang="en-US" dirty="0" smtClean="0"/>
              <a:t> and </a:t>
            </a:r>
            <a:r>
              <a:rPr lang="en-US" dirty="0" err="1" smtClean="0"/>
              <a:t>MEF</a:t>
            </a:r>
            <a:r>
              <a:rPr lang="en-US" dirty="0" smtClean="0"/>
              <a:t>.</a:t>
            </a:r>
            <a:endParaRPr lang="en-US" dirty="0"/>
          </a:p>
        </p:txBody>
      </p:sp>
      <p:grpSp>
        <p:nvGrpSpPr>
          <p:cNvPr id="74756" name="Group 7"/>
          <p:cNvGrpSpPr>
            <a:grpSpLocks/>
          </p:cNvGrpSpPr>
          <p:nvPr/>
        </p:nvGrpSpPr>
        <p:grpSpPr bwMode="auto">
          <a:xfrm>
            <a:off x="609600" y="5105400"/>
            <a:ext cx="7772400" cy="762000"/>
            <a:chOff x="457200" y="5029200"/>
            <a:chExt cx="7772400" cy="762000"/>
          </a:xfrm>
        </p:grpSpPr>
        <p:pic>
          <p:nvPicPr>
            <p:cNvPr id="74758" name="Picture 4" descr="MPj040116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029200"/>
              <a:ext cx="610635" cy="76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4759" name="Text Box 5"/>
            <p:cNvSpPr txBox="1">
              <a:spLocks noChangeArrowheads="1"/>
            </p:cNvSpPr>
            <p:nvPr/>
          </p:nvSpPr>
          <p:spPr bwMode="auto">
            <a:xfrm>
              <a:off x="1143000" y="5181600"/>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solidFill>
                    <a:srgbClr val="000000"/>
                  </a:solidFill>
                </a:rPr>
                <a:t>You have 10 minutes to complete this activity.</a:t>
              </a:r>
            </a:p>
          </p:txBody>
        </p:sp>
      </p:grpSp>
      <p:sp>
        <p:nvSpPr>
          <p:cNvPr id="74757" name="TextBox 6"/>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3-14  </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Orders of Succession</a:t>
            </a:r>
          </a:p>
        </p:txBody>
      </p:sp>
      <p:sp>
        <p:nvSpPr>
          <p:cNvPr id="3" name="Content Placeholder 2"/>
          <p:cNvSpPr>
            <a:spLocks noGrp="1"/>
          </p:cNvSpPr>
          <p:nvPr>
            <p:ph idx="1"/>
          </p:nvPr>
        </p:nvSpPr>
        <p:spPr>
          <a:xfrm>
            <a:off x="304800" y="1066800"/>
            <a:ext cx="8518525" cy="4800600"/>
          </a:xfrm>
        </p:spPr>
        <p:txBody>
          <a:bodyPr/>
          <a:lstStyle/>
          <a:p>
            <a:pPr marL="0" indent="0">
              <a:buFontTx/>
              <a:buNone/>
              <a:defRPr/>
            </a:pPr>
            <a:r>
              <a:rPr lang="en-US" dirty="0" smtClean="0"/>
              <a:t>Orders of succession provide for the orderly, predetermined assumption of senior agency offices during an emergency in the event that any officials are unavailable or unable to execute their legal duties. </a:t>
            </a:r>
          </a:p>
          <a:p>
            <a:pPr marL="0" indent="0">
              <a:buFontTx/>
              <a:buNone/>
              <a:defRPr/>
            </a:pPr>
            <a:r>
              <a:rPr lang="en-US" dirty="0" smtClean="0"/>
              <a:t>Recommendations:</a:t>
            </a:r>
          </a:p>
          <a:p>
            <a:pPr marL="346075" indent="-346075">
              <a:defRPr/>
            </a:pPr>
            <a:r>
              <a:rPr lang="en-US" dirty="0" smtClean="0"/>
              <a:t>Support day-to-day operations</a:t>
            </a:r>
          </a:p>
          <a:p>
            <a:pPr marL="346075" indent="-346075">
              <a:defRPr/>
            </a:pPr>
            <a:r>
              <a:rPr lang="en-US" dirty="0" smtClean="0"/>
              <a:t>Three deep</a:t>
            </a:r>
          </a:p>
          <a:p>
            <a:pPr marL="346075" indent="-346075">
              <a:defRPr/>
            </a:pPr>
            <a:r>
              <a:rPr lang="en-US" dirty="0" smtClean="0"/>
              <a:t>One of three should not be located at </a:t>
            </a:r>
          </a:p>
          <a:p>
            <a:pPr marL="346075" indent="-6350">
              <a:spcBef>
                <a:spcPts val="0"/>
              </a:spcBef>
              <a:buFont typeface="Wingdings" pitchFamily="2" charset="2"/>
              <a:buNone/>
              <a:defRPr/>
            </a:pPr>
            <a:r>
              <a:rPr lang="en-US" dirty="0" smtClean="0"/>
              <a:t>the primary facility</a:t>
            </a:r>
          </a:p>
        </p:txBody>
      </p:sp>
      <p:pic>
        <p:nvPicPr>
          <p:cNvPr id="4" name="Picture 5" descr="Orders_of_Succession"/>
          <p:cNvPicPr>
            <a:picLocks noChangeAspect="1" noChangeArrowheads="1"/>
          </p:cNvPicPr>
          <p:nvPr/>
        </p:nvPicPr>
        <p:blipFill>
          <a:blip r:embed="rId2"/>
          <a:srcRect/>
          <a:stretch>
            <a:fillRect/>
          </a:stretch>
        </p:blipFill>
        <p:spPr bwMode="auto">
          <a:xfrm>
            <a:off x="6248400" y="2514600"/>
            <a:ext cx="2728913" cy="3276600"/>
          </a:xfrm>
          <a:prstGeom prst="rect">
            <a:avLst/>
          </a:prstGeom>
          <a:ln>
            <a:noFill/>
          </a:ln>
          <a:effectLst>
            <a:outerShdw blurRad="292100" dist="139700" dir="2700000" algn="tl" rotWithShape="0">
              <a:srgbClr val="333333">
                <a:alpha val="65000"/>
              </a:srgbClr>
            </a:outerShdw>
          </a:effectLst>
        </p:spPr>
      </p:pic>
      <p:sp>
        <p:nvSpPr>
          <p:cNvPr id="75781"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3-15  </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Administrative Information</a:t>
            </a:r>
          </a:p>
        </p:txBody>
      </p:sp>
      <p:sp>
        <p:nvSpPr>
          <p:cNvPr id="3" name="Content Placeholder 2"/>
          <p:cNvSpPr>
            <a:spLocks noGrp="1"/>
          </p:cNvSpPr>
          <p:nvPr>
            <p:ph idx="1"/>
          </p:nvPr>
        </p:nvSpPr>
        <p:spPr>
          <a:xfrm>
            <a:off x="304800" y="1066800"/>
            <a:ext cx="8518525" cy="4800600"/>
          </a:xfrm>
        </p:spPr>
        <p:txBody>
          <a:bodyPr/>
          <a:lstStyle/>
          <a:p>
            <a:pPr marL="347663" lvl="1" indent="-338138" eaLnBrk="1" hangingPunct="1">
              <a:defRPr/>
            </a:pPr>
            <a:r>
              <a:rPr lang="en-US" dirty="0" smtClean="0"/>
              <a:t>Hours</a:t>
            </a:r>
          </a:p>
          <a:p>
            <a:pPr marL="347663" lvl="1" indent="-338138" eaLnBrk="1" hangingPunct="1">
              <a:defRPr/>
            </a:pPr>
            <a:r>
              <a:rPr lang="en-US" dirty="0" smtClean="0"/>
              <a:t>Evacuation routes and fire exits</a:t>
            </a:r>
          </a:p>
          <a:p>
            <a:pPr marL="347663" lvl="1" indent="-338138" eaLnBrk="1" hangingPunct="1">
              <a:defRPr/>
            </a:pPr>
            <a:r>
              <a:rPr lang="en-US" dirty="0" smtClean="0"/>
              <a:t>Restrooms</a:t>
            </a:r>
          </a:p>
          <a:p>
            <a:pPr marL="347663" lvl="1" indent="-338138" eaLnBrk="1" hangingPunct="1">
              <a:defRPr/>
            </a:pPr>
            <a:r>
              <a:rPr lang="en-US" dirty="0" smtClean="0"/>
              <a:t>Smoking</a:t>
            </a:r>
          </a:p>
          <a:p>
            <a:pPr marL="347663" lvl="1" indent="-338138" eaLnBrk="1" hangingPunct="1">
              <a:defRPr/>
            </a:pPr>
            <a:r>
              <a:rPr lang="en-US" dirty="0" smtClean="0"/>
              <a:t>Breaks </a:t>
            </a:r>
          </a:p>
          <a:p>
            <a:pPr marL="0" lvl="1" indent="9525" eaLnBrk="1" hangingPunct="1">
              <a:buFont typeface="Wingdings" pitchFamily="2" charset="2"/>
              <a:buNone/>
              <a:defRPr/>
            </a:pPr>
            <a:endParaRPr lang="en-US" u="sng" dirty="0" smtClean="0"/>
          </a:p>
          <a:p>
            <a:pPr marL="0" lvl="1" indent="9525" eaLnBrk="1" hangingPunct="1">
              <a:buFont typeface="Wingdings" pitchFamily="2" charset="2"/>
              <a:buNone/>
              <a:defRPr/>
            </a:pPr>
            <a:r>
              <a:rPr lang="en-US" u="sng" dirty="0" smtClean="0"/>
              <a:t>Please put your cell phone/pager</a:t>
            </a:r>
          </a:p>
          <a:p>
            <a:pPr marL="0" lvl="1" indent="9525" eaLnBrk="1" hangingPunct="1">
              <a:buFont typeface="Wingdings" pitchFamily="2" charset="2"/>
              <a:buNone/>
              <a:defRPr/>
            </a:pPr>
            <a:r>
              <a:rPr lang="en-US" u="sng" dirty="0" smtClean="0"/>
              <a:t>on vibrate</a:t>
            </a:r>
            <a:r>
              <a:rPr lang="en-US" dirty="0" smtClean="0"/>
              <a:t>!</a:t>
            </a:r>
            <a:endParaRPr lang="en-US" u="sng" dirty="0" smtClean="0"/>
          </a:p>
          <a:p>
            <a:pPr marL="347663" lvl="1" indent="-338138" eaLnBrk="1" hangingPunct="1">
              <a:buFont typeface="Wingdings" pitchFamily="2" charset="2"/>
              <a:buNone/>
              <a:defRPr/>
            </a:pPr>
            <a:endParaRPr lang="en-US" dirty="0" smtClean="0"/>
          </a:p>
          <a:p>
            <a:pPr>
              <a:defRPr/>
            </a:pPr>
            <a:endParaRPr lang="en-US" dirty="0"/>
          </a:p>
        </p:txBody>
      </p:sp>
      <p:pic>
        <p:nvPicPr>
          <p:cNvPr id="5" name="Picture 4" descr="30342559.jpg"/>
          <p:cNvPicPr>
            <a:picLocks noChangeAspect="1"/>
          </p:cNvPicPr>
          <p:nvPr/>
        </p:nvPicPr>
        <p:blipFill>
          <a:blip r:embed="rId2"/>
          <a:stretch>
            <a:fillRect/>
          </a:stretch>
        </p:blipFill>
        <p:spPr>
          <a:xfrm>
            <a:off x="6096000" y="1600200"/>
            <a:ext cx="2282825" cy="3429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Information in Orders of Succession</a:t>
            </a:r>
          </a:p>
        </p:txBody>
      </p:sp>
      <p:sp>
        <p:nvSpPr>
          <p:cNvPr id="3" name="Content Placeholder 2"/>
          <p:cNvSpPr>
            <a:spLocks noGrp="1"/>
          </p:cNvSpPr>
          <p:nvPr>
            <p:ph idx="1"/>
          </p:nvPr>
        </p:nvSpPr>
        <p:spPr>
          <a:xfrm>
            <a:off x="304800" y="1066800"/>
            <a:ext cx="8518525" cy="4800600"/>
          </a:xfrm>
        </p:spPr>
        <p:txBody>
          <a:bodyPr/>
          <a:lstStyle/>
          <a:p>
            <a:pPr>
              <a:buFontTx/>
              <a:buNone/>
              <a:defRPr/>
            </a:pPr>
            <a:r>
              <a:rPr lang="en-US" dirty="0" smtClean="0"/>
              <a:t>All orders of succession should include the:</a:t>
            </a:r>
          </a:p>
          <a:p>
            <a:pPr>
              <a:defRPr/>
            </a:pPr>
            <a:r>
              <a:rPr lang="en-US" dirty="0" smtClean="0"/>
              <a:t>Conditions under which succession takes place.</a:t>
            </a:r>
          </a:p>
          <a:p>
            <a:pPr>
              <a:defRPr/>
            </a:pPr>
            <a:r>
              <a:rPr lang="en-US" dirty="0" smtClean="0"/>
              <a:t>Method of notification.</a:t>
            </a:r>
          </a:p>
          <a:p>
            <a:pPr>
              <a:defRPr/>
            </a:pPr>
            <a:r>
              <a:rPr lang="en-US" dirty="0" smtClean="0"/>
              <a:t>Conditions under which authority returns to the agency leader.</a:t>
            </a:r>
          </a:p>
          <a:p>
            <a:pPr marL="0" indent="0">
              <a:buFontTx/>
              <a:buNone/>
              <a:defRPr/>
            </a:pPr>
            <a:r>
              <a:rPr lang="en-US" dirty="0" smtClean="0"/>
              <a:t>All orders of succession should be:</a:t>
            </a:r>
          </a:p>
          <a:p>
            <a:pPr marL="347663" indent="-347663">
              <a:defRPr/>
            </a:pPr>
            <a:r>
              <a:rPr lang="en-US" dirty="0" smtClean="0"/>
              <a:t>Reviewed by the agency’s General Counsel.  </a:t>
            </a:r>
          </a:p>
          <a:p>
            <a:pPr marL="347663" indent="-347663">
              <a:defRPr/>
            </a:pPr>
            <a:r>
              <a:rPr lang="en-US" dirty="0" smtClean="0"/>
              <a:t>Maintained with the agency’s vital records.</a:t>
            </a:r>
          </a:p>
          <a:p>
            <a:pPr>
              <a:defRPr/>
            </a:pPr>
            <a:endParaRPr lang="en-US" dirty="0"/>
          </a:p>
        </p:txBody>
      </p:sp>
      <p:sp>
        <p:nvSpPr>
          <p:cNvPr id="76804"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3-16  </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Delegations of Authority</a:t>
            </a:r>
          </a:p>
        </p:txBody>
      </p:sp>
      <p:sp>
        <p:nvSpPr>
          <p:cNvPr id="3" name="Content Placeholder 2"/>
          <p:cNvSpPr>
            <a:spLocks noGrp="1"/>
          </p:cNvSpPr>
          <p:nvPr>
            <p:ph idx="1"/>
          </p:nvPr>
        </p:nvSpPr>
        <p:spPr>
          <a:xfrm>
            <a:off x="304800" y="1066800"/>
            <a:ext cx="8518525" cy="4800600"/>
          </a:xfrm>
        </p:spPr>
        <p:txBody>
          <a:bodyPr/>
          <a:lstStyle/>
          <a:p>
            <a:pPr marL="0" indent="0">
              <a:buFontTx/>
              <a:buNone/>
              <a:defRPr/>
            </a:pPr>
            <a:r>
              <a:rPr lang="en-US" dirty="0" smtClean="0"/>
              <a:t>Delegations of authority:</a:t>
            </a:r>
          </a:p>
          <a:p>
            <a:pPr marL="347663" lvl="1" indent="-347663">
              <a:defRPr/>
            </a:pPr>
            <a:r>
              <a:rPr lang="en-US" dirty="0" smtClean="0"/>
              <a:t>Specify the activities that may be performed by those authorized to act on behalf of the agency head or other key officials.</a:t>
            </a:r>
          </a:p>
          <a:p>
            <a:pPr marL="347663" indent="-347663">
              <a:defRPr/>
            </a:pPr>
            <a:r>
              <a:rPr lang="en-US" dirty="0" smtClean="0"/>
              <a:t>Document the legal authority for officials to make key policy decisions during a continuity situation.  </a:t>
            </a:r>
          </a:p>
          <a:p>
            <a:pPr marL="0" indent="0">
              <a:buFontTx/>
              <a:buNone/>
              <a:defRPr/>
            </a:pPr>
            <a:r>
              <a:rPr lang="en-US" dirty="0" smtClean="0"/>
              <a:t>Delegations of authority ensure:</a:t>
            </a:r>
          </a:p>
          <a:p>
            <a:pPr>
              <a:defRPr/>
            </a:pPr>
            <a:r>
              <a:rPr lang="en-US" smtClean="0"/>
              <a:t>Continued operation </a:t>
            </a:r>
            <a:r>
              <a:rPr lang="en-US" dirty="0" smtClean="0"/>
              <a:t>of essential functions.</a:t>
            </a:r>
          </a:p>
          <a:p>
            <a:pPr>
              <a:defRPr/>
            </a:pPr>
            <a:r>
              <a:rPr lang="en-US" dirty="0" smtClean="0"/>
              <a:t>Rapid response to any emergency situation requiring continuity plan implementation.</a:t>
            </a:r>
          </a:p>
          <a:p>
            <a:pPr>
              <a:defRPr/>
            </a:pPr>
            <a:endParaRPr lang="en-US" dirty="0"/>
          </a:p>
        </p:txBody>
      </p:sp>
      <p:sp>
        <p:nvSpPr>
          <p:cNvPr id="77828"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3-17  </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Information in Delegations of Authority</a:t>
            </a:r>
          </a:p>
        </p:txBody>
      </p:sp>
      <p:sp>
        <p:nvSpPr>
          <p:cNvPr id="3" name="Content Placeholder 2"/>
          <p:cNvSpPr>
            <a:spLocks noGrp="1"/>
          </p:cNvSpPr>
          <p:nvPr>
            <p:ph idx="1"/>
          </p:nvPr>
        </p:nvSpPr>
        <p:spPr>
          <a:xfrm>
            <a:off x="304800" y="1066800"/>
            <a:ext cx="8518525" cy="4800600"/>
          </a:xfrm>
        </p:spPr>
        <p:txBody>
          <a:bodyPr/>
          <a:lstStyle/>
          <a:p>
            <a:pPr marL="0" indent="0">
              <a:buFontTx/>
              <a:buNone/>
              <a:tabLst>
                <a:tab pos="0" algn="l"/>
              </a:tabLst>
              <a:defRPr/>
            </a:pPr>
            <a:r>
              <a:rPr lang="en-US" dirty="0" smtClean="0"/>
              <a:t>Delegations of authority state specifically:</a:t>
            </a:r>
          </a:p>
          <a:p>
            <a:pPr>
              <a:defRPr/>
            </a:pPr>
            <a:r>
              <a:rPr lang="en-US" dirty="0" smtClean="0"/>
              <a:t>The authority being delegated.</a:t>
            </a:r>
          </a:p>
          <a:p>
            <a:pPr>
              <a:defRPr/>
            </a:pPr>
            <a:r>
              <a:rPr lang="en-US" dirty="0" smtClean="0"/>
              <a:t>The limits of that authority.</a:t>
            </a:r>
          </a:p>
          <a:p>
            <a:pPr>
              <a:defRPr/>
            </a:pPr>
            <a:r>
              <a:rPr lang="en-US" dirty="0" smtClean="0"/>
              <a:t>To whom the authority is delegated.</a:t>
            </a:r>
          </a:p>
          <a:p>
            <a:pPr>
              <a:tabLst>
                <a:tab pos="346075" algn="l"/>
              </a:tabLst>
              <a:defRPr/>
            </a:pPr>
            <a:r>
              <a:rPr lang="en-US" dirty="0" smtClean="0"/>
              <a:t>The circumstances under </a:t>
            </a:r>
          </a:p>
          <a:p>
            <a:pPr indent="3175">
              <a:spcBef>
                <a:spcPts val="0"/>
              </a:spcBef>
              <a:buFont typeface="Wingdings" pitchFamily="2" charset="2"/>
              <a:buNone/>
              <a:tabLst>
                <a:tab pos="346075" algn="l"/>
              </a:tabLst>
              <a:defRPr/>
            </a:pPr>
            <a:r>
              <a:rPr lang="en-US" dirty="0" smtClean="0"/>
              <a:t>which delegated authorities </a:t>
            </a:r>
          </a:p>
          <a:p>
            <a:pPr indent="3175">
              <a:spcBef>
                <a:spcPts val="0"/>
              </a:spcBef>
              <a:buFont typeface="Wingdings" pitchFamily="2" charset="2"/>
              <a:buNone/>
              <a:tabLst>
                <a:tab pos="346075" algn="l"/>
              </a:tabLst>
              <a:defRPr/>
            </a:pPr>
            <a:r>
              <a:rPr lang="en-US" dirty="0" smtClean="0"/>
              <a:t>become effective and when they </a:t>
            </a:r>
          </a:p>
          <a:p>
            <a:pPr indent="3175">
              <a:spcBef>
                <a:spcPts val="0"/>
              </a:spcBef>
              <a:buFont typeface="Wingdings" pitchFamily="2" charset="2"/>
              <a:buNone/>
              <a:tabLst>
                <a:tab pos="346075" algn="l"/>
              </a:tabLst>
              <a:defRPr/>
            </a:pPr>
            <a:r>
              <a:rPr lang="en-US" dirty="0" smtClean="0"/>
              <a:t>terminate.</a:t>
            </a:r>
          </a:p>
          <a:p>
            <a:pPr>
              <a:tabLst>
                <a:tab pos="346075" algn="l"/>
              </a:tabLst>
              <a:defRPr/>
            </a:pPr>
            <a:r>
              <a:rPr lang="en-US" dirty="0" smtClean="0"/>
              <a:t>	The successor’s authority to </a:t>
            </a:r>
          </a:p>
          <a:p>
            <a:pPr indent="3175">
              <a:spcBef>
                <a:spcPts val="0"/>
              </a:spcBef>
              <a:buFont typeface="Wingdings" pitchFamily="2" charset="2"/>
              <a:buNone/>
              <a:tabLst>
                <a:tab pos="346075" algn="l"/>
              </a:tabLst>
              <a:defRPr/>
            </a:pPr>
            <a:r>
              <a:rPr lang="en-US" dirty="0" err="1" smtClean="0"/>
              <a:t>redelegate</a:t>
            </a:r>
            <a:r>
              <a:rPr lang="en-US" dirty="0" smtClean="0"/>
              <a:t> those authorities.</a:t>
            </a:r>
          </a:p>
          <a:p>
            <a:pPr>
              <a:defRPr/>
            </a:pPr>
            <a:endParaRPr lang="en-US" dirty="0"/>
          </a:p>
        </p:txBody>
      </p:sp>
      <p:pic>
        <p:nvPicPr>
          <p:cNvPr id="4" name="Picture 7" descr="Delegation_of_Authority"/>
          <p:cNvPicPr>
            <a:picLocks noChangeAspect="1" noChangeArrowheads="1"/>
          </p:cNvPicPr>
          <p:nvPr/>
        </p:nvPicPr>
        <p:blipFill>
          <a:blip r:embed="rId2"/>
          <a:srcRect/>
          <a:stretch>
            <a:fillRect/>
          </a:stretch>
        </p:blipFill>
        <p:spPr bwMode="auto">
          <a:xfrm>
            <a:off x="4987925" y="3429000"/>
            <a:ext cx="3889375" cy="2438400"/>
          </a:xfrm>
          <a:prstGeom prst="rect">
            <a:avLst/>
          </a:prstGeom>
          <a:ln>
            <a:noFill/>
          </a:ln>
          <a:effectLst>
            <a:outerShdw blurRad="292100" dist="139700" dir="2700000" algn="tl" rotWithShape="0">
              <a:srgbClr val="333333">
                <a:alpha val="65000"/>
              </a:srgbClr>
            </a:outerShdw>
          </a:effectLst>
        </p:spPr>
      </p:pic>
      <p:sp>
        <p:nvSpPr>
          <p:cNvPr id="78853"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3-18  </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Continuity Communications</a:t>
            </a:r>
          </a:p>
        </p:txBody>
      </p:sp>
      <p:sp>
        <p:nvSpPr>
          <p:cNvPr id="3" name="Content Placeholder 2"/>
          <p:cNvSpPr>
            <a:spLocks noGrp="1"/>
          </p:cNvSpPr>
          <p:nvPr>
            <p:ph idx="1"/>
          </p:nvPr>
        </p:nvSpPr>
        <p:spPr>
          <a:xfrm>
            <a:off x="304800" y="1066800"/>
            <a:ext cx="5867400" cy="4800600"/>
          </a:xfrm>
        </p:spPr>
        <p:txBody>
          <a:bodyPr/>
          <a:lstStyle/>
          <a:p>
            <a:pPr marL="0" indent="0">
              <a:spcBef>
                <a:spcPts val="800"/>
              </a:spcBef>
              <a:buFontTx/>
              <a:buNone/>
              <a:defRPr/>
            </a:pPr>
            <a:r>
              <a:rPr lang="en-US" dirty="0" smtClean="0"/>
              <a:t>. . . The capability to continue communications with internal and external customers until normal operations can be resumed.  </a:t>
            </a:r>
          </a:p>
          <a:p>
            <a:pPr marL="0" indent="0">
              <a:spcBef>
                <a:spcPts val="800"/>
              </a:spcBef>
              <a:buFontTx/>
              <a:buNone/>
              <a:defRPr/>
            </a:pPr>
            <a:r>
              <a:rPr lang="en-US" dirty="0" smtClean="0"/>
              <a:t>Effective continuity communications supports:</a:t>
            </a:r>
          </a:p>
          <a:p>
            <a:pPr>
              <a:spcBef>
                <a:spcPts val="800"/>
              </a:spcBef>
              <a:defRPr/>
            </a:pPr>
            <a:r>
              <a:rPr lang="en-US" dirty="0" smtClean="0"/>
              <a:t>Execution of the agency’s essential functions.</a:t>
            </a:r>
          </a:p>
          <a:p>
            <a:pPr>
              <a:spcBef>
                <a:spcPts val="800"/>
              </a:spcBef>
              <a:defRPr/>
            </a:pPr>
            <a:r>
              <a:rPr lang="en-US" dirty="0" smtClean="0"/>
              <a:t>Internal and external communications.</a:t>
            </a:r>
          </a:p>
          <a:p>
            <a:pPr>
              <a:spcBef>
                <a:spcPts val="800"/>
              </a:spcBef>
              <a:defRPr/>
            </a:pPr>
            <a:r>
              <a:rPr lang="en-US" dirty="0" smtClean="0"/>
              <a:t>Access to data, systems, and services.</a:t>
            </a:r>
          </a:p>
          <a:p>
            <a:pPr>
              <a:spcBef>
                <a:spcPts val="800"/>
              </a:spcBef>
              <a:defRPr/>
            </a:pPr>
            <a:endParaRPr lang="en-US" dirty="0"/>
          </a:p>
        </p:txBody>
      </p:sp>
      <p:pic>
        <p:nvPicPr>
          <p:cNvPr id="4" name="Picture 5" descr="25.jpg"/>
          <p:cNvPicPr>
            <a:picLocks noChangeAspect="1"/>
          </p:cNvPicPr>
          <p:nvPr/>
        </p:nvPicPr>
        <p:blipFill>
          <a:blip r:embed="rId2"/>
          <a:srcRect l="19735" r="34914"/>
          <a:stretch>
            <a:fillRect/>
          </a:stretch>
        </p:blipFill>
        <p:spPr bwMode="auto">
          <a:xfrm>
            <a:off x="6248400" y="1377950"/>
            <a:ext cx="2362200" cy="3498850"/>
          </a:xfrm>
          <a:prstGeom prst="rect">
            <a:avLst/>
          </a:prstGeom>
          <a:ln>
            <a:noFill/>
          </a:ln>
          <a:effectLst>
            <a:outerShdw blurRad="292100" dist="139700" dir="2700000" algn="tl" rotWithShape="0">
              <a:srgbClr val="333333">
                <a:alpha val="65000"/>
              </a:srgbClr>
            </a:outerShdw>
          </a:effectLst>
        </p:spPr>
      </p:pic>
      <p:sp>
        <p:nvSpPr>
          <p:cNvPr id="79877"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3-20  </a:t>
            </a: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Continuity Communications</a:t>
            </a:r>
          </a:p>
        </p:txBody>
      </p:sp>
      <p:sp>
        <p:nvSpPr>
          <p:cNvPr id="80899" name="Content Placeholder 2"/>
          <p:cNvSpPr>
            <a:spLocks noGrp="1"/>
          </p:cNvSpPr>
          <p:nvPr>
            <p:ph idx="1"/>
          </p:nvPr>
        </p:nvSpPr>
        <p:spPr>
          <a:xfrm>
            <a:off x="304800" y="1066800"/>
            <a:ext cx="5638800" cy="4800600"/>
          </a:xfrm>
        </p:spPr>
        <p:txBody>
          <a:bodyPr/>
          <a:lstStyle/>
          <a:p>
            <a:pPr>
              <a:buFontTx/>
              <a:buNone/>
            </a:pPr>
            <a:r>
              <a:rPr lang="en-US" smtClean="0"/>
              <a:t>Continuity communications must be:</a:t>
            </a:r>
          </a:p>
          <a:p>
            <a:r>
              <a:rPr lang="en-US" smtClean="0"/>
              <a:t>Redundant.</a:t>
            </a:r>
          </a:p>
          <a:p>
            <a:r>
              <a:rPr lang="en-US" smtClean="0"/>
              <a:t>Available within 12 hours of activation.</a:t>
            </a:r>
          </a:p>
          <a:p>
            <a:r>
              <a:rPr lang="en-US" smtClean="0"/>
              <a:t>Sustainable for up to 30 days, or until normal operations can be resumed.</a:t>
            </a:r>
          </a:p>
          <a:p>
            <a:endParaRPr lang="en-US" smtClean="0"/>
          </a:p>
        </p:txBody>
      </p:sp>
      <p:pic>
        <p:nvPicPr>
          <p:cNvPr id="4" name="Picture 5" descr="26.jpg"/>
          <p:cNvPicPr>
            <a:picLocks noChangeAspect="1"/>
          </p:cNvPicPr>
          <p:nvPr/>
        </p:nvPicPr>
        <p:blipFill>
          <a:blip r:embed="rId2"/>
          <a:srcRect r="11111"/>
          <a:stretch>
            <a:fillRect/>
          </a:stretch>
        </p:blipFill>
        <p:spPr bwMode="auto">
          <a:xfrm>
            <a:off x="6096000" y="1600200"/>
            <a:ext cx="2387600" cy="3581400"/>
          </a:xfrm>
          <a:prstGeom prst="rect">
            <a:avLst/>
          </a:prstGeom>
          <a:ln>
            <a:noFill/>
          </a:ln>
          <a:effectLst>
            <a:outerShdw blurRad="292100" dist="139700" dir="2700000" algn="tl" rotWithShape="0">
              <a:srgbClr val="333333">
                <a:alpha val="65000"/>
              </a:srgbClr>
            </a:outerShdw>
          </a:effectLst>
        </p:spPr>
      </p:pic>
      <p:sp>
        <p:nvSpPr>
          <p:cNvPr id="80901"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3-21  </a:t>
            </a: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Continuity Facilities</a:t>
            </a:r>
          </a:p>
        </p:txBody>
      </p:sp>
      <p:sp>
        <p:nvSpPr>
          <p:cNvPr id="3" name="Content Placeholder 2"/>
          <p:cNvSpPr>
            <a:spLocks noGrp="1"/>
          </p:cNvSpPr>
          <p:nvPr>
            <p:ph idx="1"/>
          </p:nvPr>
        </p:nvSpPr>
        <p:spPr>
          <a:xfrm>
            <a:off x="304800" y="1066800"/>
            <a:ext cx="8518525" cy="4800600"/>
          </a:xfrm>
        </p:spPr>
        <p:txBody>
          <a:bodyPr/>
          <a:lstStyle/>
          <a:p>
            <a:pPr marL="0" indent="0">
              <a:buFontTx/>
              <a:buNone/>
              <a:defRPr/>
            </a:pPr>
            <a:r>
              <a:rPr lang="en-US" dirty="0" err="1" smtClean="0"/>
              <a:t>FCD</a:t>
            </a:r>
            <a:r>
              <a:rPr lang="en-US" dirty="0" smtClean="0"/>
              <a:t> 1 requires the identification of a location, other than the primary facility, that can be used to carry out essential functions in a continuity situation.  </a:t>
            </a:r>
          </a:p>
          <a:p>
            <a:pPr marL="0" indent="0">
              <a:buFontTx/>
              <a:buNone/>
              <a:defRPr/>
            </a:pPr>
            <a:r>
              <a:rPr lang="en-US" dirty="0" smtClean="0"/>
              <a:t>Agencies should also identify one or more devolution sites in case the continuity facility is inoperable.</a:t>
            </a:r>
          </a:p>
          <a:p>
            <a:pPr>
              <a:defRPr/>
            </a:pPr>
            <a:endParaRPr lang="en-US" dirty="0"/>
          </a:p>
        </p:txBody>
      </p:sp>
      <p:pic>
        <p:nvPicPr>
          <p:cNvPr id="4" name="Picture 6" descr="24.jpg"/>
          <p:cNvPicPr>
            <a:picLocks noChangeAspect="1"/>
          </p:cNvPicPr>
          <p:nvPr/>
        </p:nvPicPr>
        <p:blipFill>
          <a:blip r:embed="rId2"/>
          <a:srcRect/>
          <a:stretch>
            <a:fillRect/>
          </a:stretch>
        </p:blipFill>
        <p:spPr bwMode="auto">
          <a:xfrm>
            <a:off x="5019675" y="3530600"/>
            <a:ext cx="3743325" cy="2489200"/>
          </a:xfrm>
          <a:prstGeom prst="rect">
            <a:avLst/>
          </a:prstGeom>
          <a:ln>
            <a:noFill/>
          </a:ln>
          <a:effectLst>
            <a:outerShdw blurRad="292100" dist="139700" dir="2700000" algn="tl" rotWithShape="0">
              <a:srgbClr val="333333">
                <a:alpha val="65000"/>
              </a:srgbClr>
            </a:outerShdw>
          </a:effectLst>
        </p:spPr>
      </p:pic>
      <p:sp>
        <p:nvSpPr>
          <p:cNvPr id="81925"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3-22  </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Continuity Facilities</a:t>
            </a:r>
          </a:p>
        </p:txBody>
      </p:sp>
      <p:sp>
        <p:nvSpPr>
          <p:cNvPr id="82947" name="Content Placeholder 2"/>
          <p:cNvSpPr>
            <a:spLocks noGrp="1"/>
          </p:cNvSpPr>
          <p:nvPr>
            <p:ph idx="1"/>
          </p:nvPr>
        </p:nvSpPr>
        <p:spPr>
          <a:xfrm>
            <a:off x="304800" y="1066800"/>
            <a:ext cx="8518525" cy="4800600"/>
          </a:xfrm>
        </p:spPr>
        <p:txBody>
          <a:bodyPr/>
          <a:lstStyle/>
          <a:p>
            <a:pPr>
              <a:buFontTx/>
              <a:buNone/>
            </a:pPr>
            <a:r>
              <a:rPr lang="en-US" smtClean="0"/>
              <a:t>Selecting a suitable continuity facility involves: </a:t>
            </a:r>
          </a:p>
          <a:p>
            <a:r>
              <a:rPr lang="en-US" smtClean="0"/>
              <a:t>Analyzing a range of factors.  </a:t>
            </a:r>
          </a:p>
          <a:p>
            <a:r>
              <a:rPr lang="en-US" smtClean="0"/>
              <a:t>Prioritizing the factors based on the agency’s requirements.</a:t>
            </a:r>
          </a:p>
          <a:p>
            <a:r>
              <a:rPr lang="en-US" smtClean="0"/>
              <a:t>Locating a distance from the primary facility to avoid impact from the incident.</a:t>
            </a:r>
          </a:p>
          <a:p>
            <a:endParaRPr lang="en-US" smtClean="0"/>
          </a:p>
        </p:txBody>
      </p:sp>
      <p:pic>
        <p:nvPicPr>
          <p:cNvPr id="4" name="Picture 9" descr="facilities.png"/>
          <p:cNvPicPr>
            <a:picLocks noChangeAspect="1"/>
          </p:cNvPicPr>
          <p:nvPr/>
        </p:nvPicPr>
        <p:blipFill>
          <a:blip r:embed="rId2"/>
          <a:srcRect/>
          <a:stretch>
            <a:fillRect/>
          </a:stretch>
        </p:blipFill>
        <p:spPr bwMode="auto">
          <a:xfrm>
            <a:off x="5257800" y="3657600"/>
            <a:ext cx="3276600" cy="2808288"/>
          </a:xfrm>
          <a:prstGeom prst="rect">
            <a:avLst/>
          </a:prstGeom>
          <a:ln>
            <a:noFill/>
          </a:ln>
          <a:effectLst>
            <a:outerShdw blurRad="292100" dist="139700" dir="2700000" algn="tl" rotWithShape="0">
              <a:srgbClr val="333333">
                <a:alpha val="65000"/>
              </a:srgbClr>
            </a:outerShdw>
          </a:effectLst>
        </p:spPr>
      </p:pic>
      <p:sp>
        <p:nvSpPr>
          <p:cNvPr id="82949"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3-23  </a:t>
            </a: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Summary and Transition </a:t>
            </a:r>
          </a:p>
        </p:txBody>
      </p:sp>
      <p:sp>
        <p:nvSpPr>
          <p:cNvPr id="3" name="Content Placeholder 2"/>
          <p:cNvSpPr>
            <a:spLocks noGrp="1"/>
          </p:cNvSpPr>
          <p:nvPr>
            <p:ph idx="1"/>
          </p:nvPr>
        </p:nvSpPr>
        <p:spPr>
          <a:xfrm>
            <a:off x="304800" y="1066800"/>
            <a:ext cx="8518525" cy="4800600"/>
          </a:xfrm>
        </p:spPr>
        <p:txBody>
          <a:bodyPr/>
          <a:lstStyle/>
          <a:p>
            <a:pPr marL="0" indent="0" eaLnBrk="1" hangingPunct="1">
              <a:buFontTx/>
              <a:buNone/>
              <a:defRPr/>
            </a:pPr>
            <a:r>
              <a:rPr lang="en-US" dirty="0" smtClean="0"/>
              <a:t>This unit:</a:t>
            </a:r>
          </a:p>
          <a:p>
            <a:pPr>
              <a:defRPr/>
            </a:pPr>
            <a:r>
              <a:rPr lang="en-US" dirty="0" smtClean="0"/>
              <a:t>Reviewed some of the elements of a viable continuity program. </a:t>
            </a:r>
          </a:p>
          <a:p>
            <a:pPr marL="347472" lvl="1" indent="-347472" eaLnBrk="1" hangingPunct="1">
              <a:buFont typeface="Wingdings" pitchFamily="2" charset="2"/>
              <a:buNone/>
              <a:defRPr/>
            </a:pPr>
            <a:r>
              <a:rPr lang="en-US" dirty="0" smtClean="0"/>
              <a:t>Unit 4:</a:t>
            </a:r>
          </a:p>
          <a:p>
            <a:pPr marL="347472" indent="-347472">
              <a:defRPr/>
            </a:pPr>
            <a:r>
              <a:rPr lang="en-US" dirty="0" smtClean="0"/>
              <a:t>Will cover the remaining essential elements of a viable continuity program.</a:t>
            </a:r>
          </a:p>
          <a:p>
            <a:pPr>
              <a:defRPr/>
            </a:pPr>
            <a:endParaRPr lang="en-US" dirty="0"/>
          </a:p>
        </p:txBody>
      </p:sp>
      <p:pic>
        <p:nvPicPr>
          <p:cNvPr id="4" name="Picture 5" descr="9191.jpg"/>
          <p:cNvPicPr>
            <a:picLocks noChangeAspect="1"/>
          </p:cNvPicPr>
          <p:nvPr/>
        </p:nvPicPr>
        <p:blipFill>
          <a:blip r:embed="rId2"/>
          <a:srcRect/>
          <a:stretch>
            <a:fillRect/>
          </a:stretch>
        </p:blipFill>
        <p:spPr bwMode="auto">
          <a:xfrm>
            <a:off x="5403850" y="3962400"/>
            <a:ext cx="3282950" cy="2133600"/>
          </a:xfrm>
          <a:prstGeom prst="rect">
            <a:avLst/>
          </a:prstGeom>
          <a:ln>
            <a:noFill/>
          </a:ln>
          <a:effectLst>
            <a:outerShdw blurRad="292100" dist="139700" dir="2700000" algn="tl" rotWithShape="0">
              <a:srgbClr val="333333">
                <a:alpha val="65000"/>
              </a:srgbClr>
            </a:outerShdw>
          </a:effectLst>
        </p:spPr>
      </p:pic>
      <p:sp>
        <p:nvSpPr>
          <p:cNvPr id="83973"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3-24  </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Summary and Transition</a:t>
            </a:r>
          </a:p>
        </p:txBody>
      </p:sp>
      <p:sp>
        <p:nvSpPr>
          <p:cNvPr id="84995" name="AutoShape 3"/>
          <p:cNvSpPr>
            <a:spLocks noChangeArrowheads="1"/>
          </p:cNvSpPr>
          <p:nvPr/>
        </p:nvSpPr>
        <p:spPr bwMode="auto">
          <a:xfrm>
            <a:off x="2286000" y="1981200"/>
            <a:ext cx="4724400" cy="2819400"/>
          </a:xfrm>
          <a:prstGeom prst="wedgeRoundRectCallout">
            <a:avLst>
              <a:gd name="adj1" fmla="val -43750"/>
              <a:gd name="adj2" fmla="val 70000"/>
              <a:gd name="adj3" fmla="val 16667"/>
            </a:avLst>
          </a:prstGeom>
          <a:solidFill>
            <a:srgbClr val="F8F8F8"/>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8F8F8"/>
            </a:extrusionClr>
          </a:sp3d>
        </p:spPr>
        <p:txBody>
          <a:bodyPr>
            <a:flatTx/>
          </a:bodyPr>
          <a:lstStyle/>
          <a:p>
            <a:pPr algn="ctr"/>
            <a:endParaRPr lang="en-US" sz="2400" b="1">
              <a:solidFill>
                <a:srgbClr val="000000"/>
              </a:solidFill>
              <a:cs typeface="Arial" pitchFamily="34" charset="0"/>
            </a:endParaRPr>
          </a:p>
          <a:p>
            <a:pPr algn="ctr">
              <a:spcBef>
                <a:spcPts val="1200"/>
              </a:spcBef>
            </a:pPr>
            <a:endParaRPr lang="en-US" b="1">
              <a:solidFill>
                <a:srgbClr val="000000"/>
              </a:solidFill>
              <a:cs typeface="Arial" pitchFamily="34" charset="0"/>
            </a:endParaRPr>
          </a:p>
          <a:p>
            <a:pPr algn="ctr">
              <a:spcBef>
                <a:spcPts val="1200"/>
              </a:spcBef>
            </a:pPr>
            <a:r>
              <a:rPr lang="en-US" sz="2400" b="1">
                <a:solidFill>
                  <a:srgbClr val="000000"/>
                </a:solidFill>
                <a:cs typeface="Arial" pitchFamily="34" charset="0"/>
              </a:rPr>
              <a:t>Questions?</a:t>
            </a:r>
          </a:p>
        </p:txBody>
      </p:sp>
      <p:sp>
        <p:nvSpPr>
          <p:cNvPr id="84996"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3-25  </a:t>
            </a: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ctrTitle"/>
          </p:nvPr>
        </p:nvSpPr>
        <p:spPr/>
        <p:txBody>
          <a:bodyPr/>
          <a:lstStyle/>
          <a:p>
            <a:pPr eaLnBrk="1" hangingPunct="1"/>
            <a:r>
              <a:rPr lang="en-US" dirty="0" smtClean="0"/>
              <a:t>Unit 4:  Elements of a Viable Continuity Program (Part II)</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Course Materials</a:t>
            </a:r>
          </a:p>
        </p:txBody>
      </p:sp>
      <p:sp>
        <p:nvSpPr>
          <p:cNvPr id="3" name="Content Placeholder 2"/>
          <p:cNvSpPr>
            <a:spLocks noGrp="1"/>
          </p:cNvSpPr>
          <p:nvPr>
            <p:ph idx="1"/>
          </p:nvPr>
        </p:nvSpPr>
        <p:spPr>
          <a:xfrm>
            <a:off x="304800" y="1066800"/>
            <a:ext cx="8518525" cy="4800600"/>
          </a:xfrm>
        </p:spPr>
        <p:txBody>
          <a:bodyPr/>
          <a:lstStyle/>
          <a:p>
            <a:pPr marL="3175" lvl="1" indent="-3175" eaLnBrk="1" hangingPunct="1">
              <a:buFont typeface="Wingdings" pitchFamily="2" charset="2"/>
              <a:buNone/>
              <a:defRPr/>
            </a:pPr>
            <a:r>
              <a:rPr lang="en-US" dirty="0" smtClean="0"/>
              <a:t>The Student Manual includes:</a:t>
            </a:r>
          </a:p>
          <a:p>
            <a:pPr marL="344488" lvl="1" eaLnBrk="1" hangingPunct="1">
              <a:defRPr/>
            </a:pPr>
            <a:r>
              <a:rPr lang="en-US" dirty="0" smtClean="0"/>
              <a:t>Course content.</a:t>
            </a:r>
          </a:p>
          <a:p>
            <a:pPr marL="344488" lvl="1" eaLnBrk="1" hangingPunct="1">
              <a:defRPr/>
            </a:pPr>
            <a:r>
              <a:rPr lang="en-US" dirty="0" smtClean="0"/>
              <a:t>Activities.</a:t>
            </a:r>
          </a:p>
          <a:p>
            <a:pPr marL="344488" lvl="1" eaLnBrk="1" hangingPunct="1">
              <a:defRPr/>
            </a:pPr>
            <a:r>
              <a:rPr lang="en-US" dirty="0" smtClean="0"/>
              <a:t>Job aids. </a:t>
            </a:r>
          </a:p>
          <a:p>
            <a:pPr marL="344488" lvl="1" eaLnBrk="1" hangingPunct="1">
              <a:defRPr/>
            </a:pPr>
            <a:r>
              <a:rPr lang="en-US" dirty="0" smtClean="0"/>
              <a:t>Course visuals.</a:t>
            </a:r>
          </a:p>
          <a:p>
            <a:pPr>
              <a:defRPr/>
            </a:pPr>
            <a:endParaRPr lang="en-US" dirty="0"/>
          </a:p>
        </p:txBody>
      </p:sp>
      <p:pic>
        <p:nvPicPr>
          <p:cNvPr id="6" name="Picture 5" descr="MGR_SM_TTT_CVR_06_09_Page_1.jpg"/>
          <p:cNvPicPr>
            <a:picLocks noChangeAspect="1"/>
          </p:cNvPicPr>
          <p:nvPr/>
        </p:nvPicPr>
        <p:blipFill>
          <a:blip r:embed="rId2"/>
          <a:stretch>
            <a:fillRect/>
          </a:stretch>
        </p:blipFill>
        <p:spPr>
          <a:xfrm>
            <a:off x="5334000" y="1905000"/>
            <a:ext cx="2514600" cy="3254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mtClean="0"/>
              <a:t>Unit Objectives</a:t>
            </a:r>
          </a:p>
        </p:txBody>
      </p:sp>
      <p:sp>
        <p:nvSpPr>
          <p:cNvPr id="7171" name="Content Placeholder 2"/>
          <p:cNvSpPr>
            <a:spLocks noGrp="1"/>
          </p:cNvSpPr>
          <p:nvPr>
            <p:ph idx="1"/>
          </p:nvPr>
        </p:nvSpPr>
        <p:spPr>
          <a:xfrm>
            <a:off x="304800" y="1066800"/>
            <a:ext cx="5334000" cy="4800600"/>
          </a:xfrm>
        </p:spPr>
        <p:txBody>
          <a:bodyPr/>
          <a:lstStyle/>
          <a:p>
            <a:pPr marL="347663" indent="-347663">
              <a:defRPr/>
            </a:pPr>
            <a:r>
              <a:rPr lang="en-US" dirty="0" smtClean="0"/>
              <a:t>Describe a vital records program.</a:t>
            </a:r>
          </a:p>
          <a:p>
            <a:pPr marL="347663" indent="-347663">
              <a:defRPr/>
            </a:pPr>
            <a:r>
              <a:rPr lang="en-US" dirty="0" smtClean="0"/>
              <a:t>Identify special human capital issues in a continuity situation.</a:t>
            </a:r>
          </a:p>
          <a:p>
            <a:pPr marL="347663" indent="-347663">
              <a:defRPr/>
            </a:pPr>
            <a:r>
              <a:rPr lang="en-US" dirty="0" smtClean="0"/>
              <a:t>Identify the steps for developing a viable devolution plan.</a:t>
            </a:r>
          </a:p>
          <a:p>
            <a:pPr marL="347663" indent="-347663">
              <a:defRPr/>
            </a:pPr>
            <a:r>
              <a:rPr lang="en-US" dirty="0" smtClean="0"/>
              <a:t>Describe the process for reconstitution operations.</a:t>
            </a:r>
          </a:p>
          <a:p>
            <a:pPr marL="347663" indent="-347663">
              <a:defRPr/>
            </a:pPr>
            <a:r>
              <a:rPr lang="en-US" dirty="0"/>
              <a:t>Explain the components of an effective test, training, and exercise program</a:t>
            </a:r>
            <a:r>
              <a:rPr lang="en-US" dirty="0" smtClean="0"/>
              <a:t>.</a:t>
            </a:r>
          </a:p>
          <a:p>
            <a:pPr eaLnBrk="1" hangingPunct="1">
              <a:defRPr/>
            </a:pPr>
            <a:endParaRPr lang="en-US" dirty="0" smtClean="0">
              <a:latin typeface="Arial" charset="0"/>
              <a:cs typeface="Arial" charset="0"/>
            </a:endParaRPr>
          </a:p>
        </p:txBody>
      </p:sp>
      <p:pic>
        <p:nvPicPr>
          <p:cNvPr id="4" name="Picture 5" descr="FEMA37323c.jpg"/>
          <p:cNvPicPr>
            <a:picLocks noChangeAspect="1"/>
          </p:cNvPicPr>
          <p:nvPr/>
        </p:nvPicPr>
        <p:blipFill>
          <a:blip r:embed="rId2"/>
          <a:srcRect l="3145" t="12653" r="8806"/>
          <a:stretch>
            <a:fillRect/>
          </a:stretch>
        </p:blipFill>
        <p:spPr bwMode="auto">
          <a:xfrm>
            <a:off x="6002338" y="1905000"/>
            <a:ext cx="2608262" cy="3352800"/>
          </a:xfrm>
          <a:prstGeom prst="rect">
            <a:avLst/>
          </a:prstGeom>
          <a:ln>
            <a:noFill/>
          </a:ln>
          <a:effectLst>
            <a:outerShdw blurRad="292100" dist="139700" dir="2700000" algn="tl" rotWithShape="0">
              <a:srgbClr val="333333">
                <a:alpha val="65000"/>
              </a:srgbClr>
            </a:outerShdw>
          </a:effectLst>
        </p:spPr>
      </p:pic>
      <p:sp>
        <p:nvSpPr>
          <p:cNvPr id="87045"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4-2  </a:t>
            </a: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Vital Resource Management </a:t>
            </a:r>
          </a:p>
        </p:txBody>
      </p:sp>
      <p:sp>
        <p:nvSpPr>
          <p:cNvPr id="3" name="Content Placeholder 2"/>
          <p:cNvSpPr>
            <a:spLocks noGrp="1"/>
          </p:cNvSpPr>
          <p:nvPr>
            <p:ph idx="1"/>
          </p:nvPr>
        </p:nvSpPr>
        <p:spPr>
          <a:xfrm>
            <a:off x="304800" y="1066800"/>
            <a:ext cx="8518525" cy="4800600"/>
          </a:xfrm>
        </p:spPr>
        <p:txBody>
          <a:bodyPr/>
          <a:lstStyle/>
          <a:p>
            <a:pPr marL="0" indent="0">
              <a:spcAft>
                <a:spcPts val="0"/>
              </a:spcAft>
              <a:buFontTx/>
              <a:buNone/>
              <a:defRPr/>
            </a:pPr>
            <a:r>
              <a:rPr lang="en-US" dirty="0" smtClean="0"/>
              <a:t>Vital resources are the personnel, equipment, systems, infrastructure, supplies, and other assets required to perform essential functions.  These assets:</a:t>
            </a:r>
          </a:p>
          <a:p>
            <a:pPr marL="347663" indent="-347663">
              <a:spcAft>
                <a:spcPts val="0"/>
              </a:spcAft>
              <a:defRPr/>
            </a:pPr>
            <a:r>
              <a:rPr lang="en-US" dirty="0" smtClean="0"/>
              <a:t>Must be safeguarded, available, and accessible to support continuity operations. </a:t>
            </a:r>
          </a:p>
          <a:p>
            <a:pPr marL="347663" indent="-347663">
              <a:spcAft>
                <a:spcPts val="0"/>
              </a:spcAft>
              <a:defRPr/>
            </a:pPr>
            <a:r>
              <a:rPr lang="en-US" dirty="0" smtClean="0"/>
              <a:t>Depend on a vital records program to manage the identification, protection, and ready availability of electronic and hardcopy documents.</a:t>
            </a:r>
          </a:p>
          <a:p>
            <a:pPr>
              <a:defRPr/>
            </a:pPr>
            <a:endParaRPr lang="en-US" dirty="0"/>
          </a:p>
        </p:txBody>
      </p:sp>
      <p:pic>
        <p:nvPicPr>
          <p:cNvPr id="4" name="Picture 6" descr="27.jpg"/>
          <p:cNvPicPr>
            <a:picLocks noChangeAspect="1"/>
          </p:cNvPicPr>
          <p:nvPr/>
        </p:nvPicPr>
        <p:blipFill>
          <a:blip r:embed="rId2"/>
          <a:srcRect/>
          <a:stretch>
            <a:fillRect/>
          </a:stretch>
        </p:blipFill>
        <p:spPr bwMode="auto">
          <a:xfrm>
            <a:off x="6324600" y="4267200"/>
            <a:ext cx="2212975" cy="1724025"/>
          </a:xfrm>
          <a:prstGeom prst="rect">
            <a:avLst/>
          </a:prstGeom>
          <a:ln>
            <a:noFill/>
          </a:ln>
          <a:effectLst>
            <a:outerShdw blurRad="292100" dist="139700" dir="2700000" algn="tl" rotWithShape="0">
              <a:srgbClr val="333333">
                <a:alpha val="65000"/>
              </a:srgbClr>
            </a:outerShdw>
          </a:effectLst>
        </p:spPr>
      </p:pic>
      <p:sp>
        <p:nvSpPr>
          <p:cNvPr id="88069"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4-3  </a:t>
            </a: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mtClean="0"/>
              <a:t>Identifying Vital Records</a:t>
            </a:r>
          </a:p>
        </p:txBody>
      </p:sp>
      <p:sp>
        <p:nvSpPr>
          <p:cNvPr id="3" name="Content Placeholder 2"/>
          <p:cNvSpPr>
            <a:spLocks noGrp="1"/>
          </p:cNvSpPr>
          <p:nvPr>
            <p:ph sz="half" idx="1"/>
          </p:nvPr>
        </p:nvSpPr>
        <p:spPr>
          <a:xfrm>
            <a:off x="304800" y="1036638"/>
            <a:ext cx="4191000" cy="4754562"/>
          </a:xfrm>
        </p:spPr>
        <p:txBody>
          <a:bodyPr/>
          <a:lstStyle/>
          <a:p>
            <a:pPr marL="0" indent="0">
              <a:spcBef>
                <a:spcPts val="800"/>
              </a:spcBef>
              <a:buFontTx/>
              <a:buNone/>
              <a:defRPr/>
            </a:pPr>
            <a:r>
              <a:rPr lang="en-US" dirty="0" smtClean="0"/>
              <a:t>Emergency operating records:</a:t>
            </a:r>
          </a:p>
          <a:p>
            <a:pPr marL="347663" indent="-347663">
              <a:spcBef>
                <a:spcPts val="800"/>
              </a:spcBef>
              <a:defRPr/>
            </a:pPr>
            <a:r>
              <a:rPr lang="en-US" dirty="0" smtClean="0"/>
              <a:t>Plans and directives</a:t>
            </a:r>
          </a:p>
          <a:p>
            <a:pPr marL="347663" indent="-347663">
              <a:spcBef>
                <a:spcPts val="800"/>
              </a:spcBef>
              <a:defRPr/>
            </a:pPr>
            <a:r>
              <a:rPr lang="en-US" dirty="0" smtClean="0"/>
              <a:t>Orders of succession</a:t>
            </a:r>
          </a:p>
          <a:p>
            <a:pPr marL="347663" indent="-347663">
              <a:spcBef>
                <a:spcPts val="800"/>
              </a:spcBef>
              <a:defRPr/>
            </a:pPr>
            <a:r>
              <a:rPr lang="en-US" dirty="0" smtClean="0"/>
              <a:t>Delegations of authority</a:t>
            </a:r>
          </a:p>
          <a:p>
            <a:pPr marL="347663" indent="-347663">
              <a:spcBef>
                <a:spcPts val="800"/>
              </a:spcBef>
              <a:defRPr/>
            </a:pPr>
            <a:r>
              <a:rPr lang="en-US" dirty="0" smtClean="0"/>
              <a:t>Staffing assignments</a:t>
            </a:r>
            <a:endParaRPr lang="en-US" dirty="0"/>
          </a:p>
        </p:txBody>
      </p:sp>
      <p:sp>
        <p:nvSpPr>
          <p:cNvPr id="4" name="Content Placeholder 3"/>
          <p:cNvSpPr>
            <a:spLocks noGrp="1"/>
          </p:cNvSpPr>
          <p:nvPr>
            <p:ph sz="half" idx="2"/>
          </p:nvPr>
        </p:nvSpPr>
        <p:spPr>
          <a:xfrm>
            <a:off x="4648200" y="1036638"/>
            <a:ext cx="4191000" cy="4754562"/>
          </a:xfrm>
        </p:spPr>
        <p:txBody>
          <a:bodyPr/>
          <a:lstStyle/>
          <a:p>
            <a:pPr marL="274320" indent="-274320">
              <a:spcBef>
                <a:spcPts val="800"/>
              </a:spcBef>
              <a:buFontTx/>
              <a:buNone/>
              <a:defRPr/>
            </a:pPr>
            <a:r>
              <a:rPr lang="en-US" dirty="0" smtClean="0"/>
              <a:t>Rights and interests records:</a:t>
            </a:r>
          </a:p>
          <a:p>
            <a:pPr marL="347663" indent="-347663">
              <a:spcBef>
                <a:spcPts val="800"/>
              </a:spcBef>
              <a:defRPr/>
            </a:pPr>
            <a:r>
              <a:rPr lang="en-US" dirty="0" smtClean="0"/>
              <a:t>Personnel records</a:t>
            </a:r>
          </a:p>
          <a:p>
            <a:pPr marL="347663" indent="-347663">
              <a:spcBef>
                <a:spcPts val="800"/>
              </a:spcBef>
              <a:defRPr/>
            </a:pPr>
            <a:r>
              <a:rPr lang="en-US" dirty="0" smtClean="0"/>
              <a:t>Social Security records</a:t>
            </a:r>
          </a:p>
          <a:p>
            <a:pPr marL="347663" indent="-347663">
              <a:spcBef>
                <a:spcPts val="800"/>
              </a:spcBef>
              <a:defRPr/>
            </a:pPr>
            <a:r>
              <a:rPr lang="en-US" dirty="0" smtClean="0"/>
              <a:t>Payroll records</a:t>
            </a:r>
          </a:p>
          <a:p>
            <a:pPr marL="347663" indent="-347663">
              <a:spcBef>
                <a:spcPts val="800"/>
              </a:spcBef>
              <a:defRPr/>
            </a:pPr>
            <a:r>
              <a:rPr lang="en-US" dirty="0" smtClean="0"/>
              <a:t>Retirement records</a:t>
            </a:r>
          </a:p>
          <a:p>
            <a:pPr marL="347663" indent="-347663">
              <a:spcBef>
                <a:spcPts val="800"/>
              </a:spcBef>
              <a:defRPr/>
            </a:pPr>
            <a:r>
              <a:rPr lang="en-US" dirty="0" smtClean="0"/>
              <a:t>Insurance records</a:t>
            </a:r>
          </a:p>
          <a:p>
            <a:pPr marL="347663" indent="-347663">
              <a:spcBef>
                <a:spcPts val="800"/>
              </a:spcBef>
              <a:defRPr/>
            </a:pPr>
            <a:r>
              <a:rPr lang="en-US" dirty="0" smtClean="0"/>
              <a:t>Contract records</a:t>
            </a:r>
          </a:p>
          <a:p>
            <a:pPr>
              <a:spcBef>
                <a:spcPts val="800"/>
              </a:spcBef>
              <a:defRPr/>
            </a:pPr>
            <a:endParaRPr lang="en-US" dirty="0"/>
          </a:p>
        </p:txBody>
      </p:sp>
      <p:pic>
        <p:nvPicPr>
          <p:cNvPr id="5" name="Picture 8" descr="28.jpg"/>
          <p:cNvPicPr>
            <a:picLocks noChangeAspect="1"/>
          </p:cNvPicPr>
          <p:nvPr/>
        </p:nvPicPr>
        <p:blipFill>
          <a:blip r:embed="rId2"/>
          <a:srcRect b="14139"/>
          <a:stretch>
            <a:fillRect/>
          </a:stretch>
        </p:blipFill>
        <p:spPr bwMode="auto">
          <a:xfrm>
            <a:off x="1066800" y="4038600"/>
            <a:ext cx="2066925" cy="1600200"/>
          </a:xfrm>
          <a:prstGeom prst="rect">
            <a:avLst/>
          </a:prstGeom>
          <a:ln>
            <a:noFill/>
          </a:ln>
          <a:effectLst>
            <a:outerShdw blurRad="292100" dist="139700" dir="2700000" algn="tl" rotWithShape="0">
              <a:srgbClr val="333333">
                <a:alpha val="65000"/>
              </a:srgbClr>
            </a:outerShdw>
          </a:effectLst>
        </p:spPr>
      </p:pic>
      <p:pic>
        <p:nvPicPr>
          <p:cNvPr id="6" name="Picture 9" descr="29.jpg"/>
          <p:cNvPicPr>
            <a:picLocks noChangeAspect="1"/>
          </p:cNvPicPr>
          <p:nvPr/>
        </p:nvPicPr>
        <p:blipFill>
          <a:blip r:embed="rId3"/>
          <a:srcRect l="9091" r="6061"/>
          <a:stretch>
            <a:fillRect/>
          </a:stretch>
        </p:blipFill>
        <p:spPr bwMode="auto">
          <a:xfrm>
            <a:off x="5410200" y="4191000"/>
            <a:ext cx="2133600" cy="1676400"/>
          </a:xfrm>
          <a:prstGeom prst="rect">
            <a:avLst/>
          </a:prstGeom>
          <a:ln>
            <a:noFill/>
          </a:ln>
          <a:effectLst>
            <a:outerShdw blurRad="292100" dist="139700" dir="2700000" algn="tl" rotWithShape="0">
              <a:srgbClr val="333333">
                <a:alpha val="65000"/>
              </a:srgbClr>
            </a:outerShdw>
          </a:effectLst>
        </p:spPr>
      </p:pic>
      <p:sp>
        <p:nvSpPr>
          <p:cNvPr id="89095" name="TextBox 6"/>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4-4  </a:t>
            </a: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smtClean="0"/>
              <a:t>Types of Vital Records</a:t>
            </a:r>
          </a:p>
        </p:txBody>
      </p:sp>
      <p:sp>
        <p:nvSpPr>
          <p:cNvPr id="3" name="Content Placeholder 2"/>
          <p:cNvSpPr>
            <a:spLocks noGrp="1"/>
          </p:cNvSpPr>
          <p:nvPr>
            <p:ph idx="1"/>
          </p:nvPr>
        </p:nvSpPr>
        <p:spPr>
          <a:xfrm>
            <a:off x="304800" y="1066800"/>
            <a:ext cx="5486400" cy="4800600"/>
          </a:xfrm>
        </p:spPr>
        <p:txBody>
          <a:bodyPr/>
          <a:lstStyle/>
          <a:p>
            <a:pPr marL="274320" indent="-274320">
              <a:buFontTx/>
              <a:buNone/>
              <a:defRPr/>
            </a:pPr>
            <a:r>
              <a:rPr lang="en-US" dirty="0" smtClean="0"/>
              <a:t>There are two types of vital records:</a:t>
            </a:r>
          </a:p>
          <a:p>
            <a:pPr marL="347663" indent="-347663">
              <a:defRPr/>
            </a:pPr>
            <a:r>
              <a:rPr lang="en-US" dirty="0" smtClean="0"/>
              <a:t>Static records change little or not at all over time.  </a:t>
            </a:r>
          </a:p>
          <a:p>
            <a:pPr marL="347663" indent="-347663">
              <a:defRPr/>
            </a:pPr>
            <a:r>
              <a:rPr lang="en-US" dirty="0" smtClean="0"/>
              <a:t>Active records change constantly with circumstances or as work is completed.  </a:t>
            </a:r>
          </a:p>
          <a:p>
            <a:pPr marL="0" indent="0">
              <a:buFontTx/>
              <a:buNone/>
              <a:defRPr/>
            </a:pPr>
            <a:r>
              <a:rPr lang="en-US" dirty="0" smtClean="0"/>
              <a:t>Both types of vital records are essential so that operations can be maintained, or resumed quickly, following an interruption.</a:t>
            </a:r>
          </a:p>
          <a:p>
            <a:pPr>
              <a:defRPr/>
            </a:pPr>
            <a:endParaRPr lang="en-US" dirty="0"/>
          </a:p>
        </p:txBody>
      </p:sp>
      <p:pic>
        <p:nvPicPr>
          <p:cNvPr id="4" name="Picture 3" descr="Untitled-2.jpg"/>
          <p:cNvPicPr>
            <a:picLocks noChangeAspect="1"/>
          </p:cNvPicPr>
          <p:nvPr/>
        </p:nvPicPr>
        <p:blipFill>
          <a:blip r:embed="rId2"/>
          <a:stretch>
            <a:fillRect/>
          </a:stretch>
        </p:blipFill>
        <p:spPr>
          <a:xfrm>
            <a:off x="6019800" y="2133600"/>
            <a:ext cx="2619375" cy="3200400"/>
          </a:xfrm>
          <a:prstGeom prst="rect">
            <a:avLst/>
          </a:prstGeom>
          <a:ln>
            <a:noFill/>
          </a:ln>
          <a:effectLst>
            <a:outerShdw blurRad="292100" dist="139700" dir="2700000" algn="tl" rotWithShape="0">
              <a:srgbClr val="333333">
                <a:alpha val="65000"/>
              </a:srgbClr>
            </a:outerShdw>
          </a:effectLst>
        </p:spPr>
      </p:pic>
      <p:sp>
        <p:nvSpPr>
          <p:cNvPr id="90117"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4-5  </a:t>
            </a:r>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t>Activity:  Identifying Vital Records</a:t>
            </a:r>
          </a:p>
        </p:txBody>
      </p:sp>
      <p:sp>
        <p:nvSpPr>
          <p:cNvPr id="3" name="Content Placeholder 2"/>
          <p:cNvSpPr>
            <a:spLocks noGrp="1"/>
          </p:cNvSpPr>
          <p:nvPr>
            <p:ph idx="1"/>
          </p:nvPr>
        </p:nvSpPr>
        <p:spPr>
          <a:xfrm>
            <a:off x="304800" y="1066800"/>
            <a:ext cx="8518525" cy="4800600"/>
          </a:xfrm>
        </p:spPr>
        <p:txBody>
          <a:bodyPr/>
          <a:lstStyle/>
          <a:p>
            <a:pPr marL="274320" indent="-274320">
              <a:spcAft>
                <a:spcPts val="1200"/>
              </a:spcAft>
              <a:buFontTx/>
              <a:buNone/>
              <a:defRPr/>
            </a:pPr>
            <a:r>
              <a:rPr lang="en-US" u="sng" dirty="0" smtClean="0"/>
              <a:t>Instructions</a:t>
            </a:r>
            <a:r>
              <a:rPr lang="en-US" dirty="0" smtClean="0"/>
              <a:t>: </a:t>
            </a:r>
          </a:p>
          <a:p>
            <a:pPr marL="457200" indent="-457200">
              <a:buFont typeface="+mj-lt"/>
              <a:buAutoNum type="arabicPeriod"/>
              <a:tabLst>
                <a:tab pos="457200" algn="l"/>
              </a:tabLst>
              <a:defRPr/>
            </a:pPr>
            <a:r>
              <a:rPr lang="en-US" dirty="0" smtClean="0"/>
              <a:t>Work in your group to complete this activity.</a:t>
            </a:r>
          </a:p>
          <a:p>
            <a:pPr marL="457200" indent="-457200">
              <a:buFont typeface="+mj-lt"/>
              <a:buAutoNum type="arabicPeriod"/>
              <a:tabLst>
                <a:tab pos="457200" algn="l"/>
              </a:tabLst>
              <a:defRPr/>
            </a:pPr>
            <a:r>
              <a:rPr lang="en-US" dirty="0" smtClean="0"/>
              <a:t>Refer to the </a:t>
            </a:r>
            <a:r>
              <a:rPr lang="en-US" dirty="0" err="1" smtClean="0"/>
              <a:t>PMEF</a:t>
            </a:r>
            <a:r>
              <a:rPr lang="en-US" dirty="0" smtClean="0"/>
              <a:t> you developed in Unit 3.</a:t>
            </a:r>
          </a:p>
          <a:p>
            <a:pPr marL="457200" indent="-457200">
              <a:buFont typeface="+mj-lt"/>
              <a:buAutoNum type="arabicPeriod"/>
              <a:tabLst>
                <a:tab pos="457200" algn="l"/>
              </a:tabLst>
              <a:defRPr/>
            </a:pPr>
            <a:r>
              <a:rPr lang="en-US" dirty="0" smtClean="0"/>
              <a:t>Identify as many vital records as possible required to support the </a:t>
            </a:r>
            <a:r>
              <a:rPr lang="en-US" dirty="0" err="1" smtClean="0"/>
              <a:t>PMEF</a:t>
            </a:r>
            <a:r>
              <a:rPr lang="en-US" dirty="0" smtClean="0"/>
              <a:t>.</a:t>
            </a:r>
          </a:p>
          <a:p>
            <a:pPr>
              <a:defRPr/>
            </a:pPr>
            <a:endParaRPr lang="en-US" dirty="0"/>
          </a:p>
        </p:txBody>
      </p:sp>
      <p:grpSp>
        <p:nvGrpSpPr>
          <p:cNvPr id="91140" name="Group 7"/>
          <p:cNvGrpSpPr>
            <a:grpSpLocks/>
          </p:cNvGrpSpPr>
          <p:nvPr/>
        </p:nvGrpSpPr>
        <p:grpSpPr bwMode="auto">
          <a:xfrm>
            <a:off x="609600" y="4724400"/>
            <a:ext cx="7772400" cy="762000"/>
            <a:chOff x="457200" y="5029200"/>
            <a:chExt cx="7772400" cy="762000"/>
          </a:xfrm>
        </p:grpSpPr>
        <p:pic>
          <p:nvPicPr>
            <p:cNvPr id="91142" name="Picture 4" descr="MPj040116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029200"/>
              <a:ext cx="610635" cy="76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1143" name="Text Box 5"/>
            <p:cNvSpPr txBox="1">
              <a:spLocks noChangeArrowheads="1"/>
            </p:cNvSpPr>
            <p:nvPr/>
          </p:nvSpPr>
          <p:spPr bwMode="auto">
            <a:xfrm>
              <a:off x="1143000" y="5181600"/>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t>You have 15 minutes to complete this activity.</a:t>
              </a:r>
            </a:p>
          </p:txBody>
        </p:sp>
      </p:grpSp>
      <p:sp>
        <p:nvSpPr>
          <p:cNvPr id="91141" name="TextBox 6"/>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4-6  </a:t>
            </a:r>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mtClean="0"/>
              <a:t>Getting a Vital Records Program Started</a:t>
            </a:r>
          </a:p>
        </p:txBody>
      </p:sp>
      <p:sp>
        <p:nvSpPr>
          <p:cNvPr id="3" name="Content Placeholder 2"/>
          <p:cNvSpPr>
            <a:spLocks noGrp="1"/>
          </p:cNvSpPr>
          <p:nvPr>
            <p:ph idx="1"/>
          </p:nvPr>
        </p:nvSpPr>
        <p:spPr>
          <a:xfrm>
            <a:off x="304800" y="1066800"/>
            <a:ext cx="8518525" cy="4800600"/>
          </a:xfrm>
        </p:spPr>
        <p:txBody>
          <a:bodyPr/>
          <a:lstStyle/>
          <a:p>
            <a:pPr marL="274320" indent="-274320">
              <a:buFontTx/>
              <a:buNone/>
              <a:defRPr/>
            </a:pPr>
            <a:r>
              <a:rPr lang="en-US" dirty="0" smtClean="0"/>
              <a:t>A vital records program involves: </a:t>
            </a:r>
          </a:p>
          <a:p>
            <a:pPr marL="347663" indent="-347663">
              <a:tabLst>
                <a:tab pos="346075" algn="l"/>
              </a:tabLst>
              <a:defRPr/>
            </a:pPr>
            <a:r>
              <a:rPr lang="en-US" dirty="0" smtClean="0"/>
              <a:t>Establishing and assigning responsibility for the program.</a:t>
            </a:r>
          </a:p>
          <a:p>
            <a:pPr marL="347663" indent="-347663">
              <a:tabLst>
                <a:tab pos="346075" algn="l"/>
              </a:tabLst>
              <a:defRPr/>
            </a:pPr>
            <a:r>
              <a:rPr lang="en-US" dirty="0" smtClean="0"/>
              <a:t>Developing a records maintenance program.</a:t>
            </a:r>
          </a:p>
          <a:p>
            <a:pPr marL="347663" indent="-347663">
              <a:tabLst>
                <a:tab pos="346075" algn="l"/>
              </a:tabLst>
              <a:defRPr/>
            </a:pPr>
            <a:r>
              <a:rPr lang="en-US" dirty="0" smtClean="0"/>
              <a:t>Testing the program to </a:t>
            </a:r>
            <a:r>
              <a:rPr lang="en-US" smtClean="0"/>
              <a:t>ensure that it </a:t>
            </a:r>
            <a:r>
              <a:rPr lang="en-US" dirty="0" smtClean="0"/>
              <a:t>works as planned.</a:t>
            </a:r>
          </a:p>
          <a:p>
            <a:pPr>
              <a:defRPr/>
            </a:pPr>
            <a:endParaRPr lang="en-US" dirty="0"/>
          </a:p>
        </p:txBody>
      </p:sp>
      <p:pic>
        <p:nvPicPr>
          <p:cNvPr id="5" name="Picture 4" descr="30441495.jpg"/>
          <p:cNvPicPr>
            <a:picLocks noChangeAspect="1"/>
          </p:cNvPicPr>
          <p:nvPr/>
        </p:nvPicPr>
        <p:blipFill>
          <a:blip r:embed="rId2"/>
          <a:stretch>
            <a:fillRect/>
          </a:stretch>
        </p:blipFill>
        <p:spPr>
          <a:xfrm>
            <a:off x="4724400" y="3733800"/>
            <a:ext cx="3429000" cy="2286000"/>
          </a:xfrm>
          <a:prstGeom prst="rect">
            <a:avLst/>
          </a:prstGeom>
          <a:ln>
            <a:noFill/>
          </a:ln>
          <a:effectLst>
            <a:outerShdw blurRad="292100" dist="139700" dir="2700000" algn="tl" rotWithShape="0">
              <a:srgbClr val="333333">
                <a:alpha val="65000"/>
              </a:srgbClr>
            </a:outerShdw>
          </a:effectLst>
        </p:spPr>
      </p:pic>
      <p:sp>
        <p:nvSpPr>
          <p:cNvPr id="92165" name="TextBox 5"/>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4-7  </a:t>
            </a: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z="3000" smtClean="0"/>
              <a:t>Information to Establish a Vital Records Program</a:t>
            </a:r>
          </a:p>
        </p:txBody>
      </p:sp>
      <p:sp>
        <p:nvSpPr>
          <p:cNvPr id="93187" name="AutoShape 3"/>
          <p:cNvSpPr>
            <a:spLocks noChangeArrowheads="1"/>
          </p:cNvSpPr>
          <p:nvPr/>
        </p:nvSpPr>
        <p:spPr bwMode="auto">
          <a:xfrm>
            <a:off x="2286000" y="1981200"/>
            <a:ext cx="4724400" cy="2819400"/>
          </a:xfrm>
          <a:prstGeom prst="wedgeRoundRectCallout">
            <a:avLst>
              <a:gd name="adj1" fmla="val -43750"/>
              <a:gd name="adj2" fmla="val 70000"/>
              <a:gd name="adj3" fmla="val 16667"/>
            </a:avLst>
          </a:prstGeom>
          <a:solidFill>
            <a:srgbClr val="F8F8F8"/>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8F8F8"/>
            </a:extrusionClr>
          </a:sp3d>
        </p:spPr>
        <p:txBody>
          <a:bodyPr>
            <a:flatTx/>
          </a:bodyPr>
          <a:lstStyle/>
          <a:p>
            <a:pPr algn="ctr"/>
            <a:endParaRPr lang="en-US" sz="2400" b="1">
              <a:cs typeface="Arial" pitchFamily="34" charset="0"/>
            </a:endParaRPr>
          </a:p>
          <a:p>
            <a:pPr algn="ctr"/>
            <a:endParaRPr lang="en-US" sz="1500" b="1">
              <a:cs typeface="Arial" pitchFamily="34" charset="0"/>
            </a:endParaRPr>
          </a:p>
          <a:p>
            <a:pPr algn="ctr"/>
            <a:r>
              <a:rPr lang="en-US" sz="2400" b="1">
                <a:cs typeface="Arial" pitchFamily="34" charset="0"/>
              </a:rPr>
              <a:t>What information do you need to establish a vital records program?</a:t>
            </a:r>
          </a:p>
        </p:txBody>
      </p:sp>
      <p:sp>
        <p:nvSpPr>
          <p:cNvPr id="93188"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4-8  </a:t>
            </a: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t>Vital Records Program Questions</a:t>
            </a:r>
          </a:p>
        </p:txBody>
      </p:sp>
      <p:sp>
        <p:nvSpPr>
          <p:cNvPr id="3" name="Content Placeholder 2"/>
          <p:cNvSpPr>
            <a:spLocks noGrp="1"/>
          </p:cNvSpPr>
          <p:nvPr>
            <p:ph idx="1"/>
          </p:nvPr>
        </p:nvSpPr>
        <p:spPr>
          <a:xfrm>
            <a:off x="304800" y="1066800"/>
            <a:ext cx="5029200" cy="4800600"/>
          </a:xfrm>
        </p:spPr>
        <p:txBody>
          <a:bodyPr/>
          <a:lstStyle/>
          <a:p>
            <a:pPr marL="347663" indent="-347663">
              <a:spcBef>
                <a:spcPts val="600"/>
              </a:spcBef>
              <a:defRPr/>
            </a:pPr>
            <a:r>
              <a:rPr lang="en-US" dirty="0" smtClean="0"/>
              <a:t>What records are vital for continuity?</a:t>
            </a:r>
          </a:p>
          <a:p>
            <a:pPr marL="347663" indent="-347663">
              <a:spcBef>
                <a:spcPts val="600"/>
              </a:spcBef>
              <a:defRPr/>
            </a:pPr>
            <a:r>
              <a:rPr lang="en-US" dirty="0" smtClean="0"/>
              <a:t>How many vital records are there?</a:t>
            </a:r>
          </a:p>
          <a:p>
            <a:pPr marL="347663" indent="-347663">
              <a:spcBef>
                <a:spcPts val="600"/>
              </a:spcBef>
              <a:defRPr/>
            </a:pPr>
            <a:r>
              <a:rPr lang="en-US" dirty="0" smtClean="0"/>
              <a:t>On what media do the records exist?</a:t>
            </a:r>
          </a:p>
          <a:p>
            <a:pPr marL="347663" indent="-347663">
              <a:spcBef>
                <a:spcPts val="600"/>
              </a:spcBef>
              <a:defRPr/>
            </a:pPr>
            <a:r>
              <a:rPr lang="en-US" dirty="0" smtClean="0"/>
              <a:t>How often do they require change or updating?</a:t>
            </a:r>
          </a:p>
          <a:p>
            <a:pPr marL="347663" indent="-347663">
              <a:spcBef>
                <a:spcPts val="600"/>
              </a:spcBef>
              <a:defRPr/>
            </a:pPr>
            <a:r>
              <a:rPr lang="en-US" dirty="0" smtClean="0"/>
              <a:t>Where are the vital records located?</a:t>
            </a:r>
          </a:p>
          <a:p>
            <a:pPr marL="347663" indent="-347663">
              <a:spcBef>
                <a:spcPts val="600"/>
              </a:spcBef>
              <a:defRPr/>
            </a:pPr>
            <a:r>
              <a:rPr lang="en-US" dirty="0" smtClean="0"/>
              <a:t>Are the vital records classified?   At what level?</a:t>
            </a:r>
          </a:p>
          <a:p>
            <a:pPr>
              <a:spcBef>
                <a:spcPts val="600"/>
              </a:spcBef>
              <a:defRPr/>
            </a:pPr>
            <a:endParaRPr lang="en-US" dirty="0"/>
          </a:p>
        </p:txBody>
      </p:sp>
      <p:pic>
        <p:nvPicPr>
          <p:cNvPr id="5" name="Picture 4" descr="36229835.jpg"/>
          <p:cNvPicPr>
            <a:picLocks noChangeAspect="1"/>
          </p:cNvPicPr>
          <p:nvPr/>
        </p:nvPicPr>
        <p:blipFill>
          <a:blip r:embed="rId2"/>
          <a:stretch>
            <a:fillRect/>
          </a:stretch>
        </p:blipFill>
        <p:spPr>
          <a:xfrm>
            <a:off x="5486400" y="1219200"/>
            <a:ext cx="2895600" cy="4343400"/>
          </a:xfrm>
          <a:prstGeom prst="rect">
            <a:avLst/>
          </a:prstGeom>
          <a:ln>
            <a:noFill/>
          </a:ln>
          <a:effectLst>
            <a:outerShdw blurRad="292100" dist="139700" dir="2700000" algn="tl" rotWithShape="0">
              <a:srgbClr val="333333">
                <a:alpha val="65000"/>
              </a:srgbClr>
            </a:outerShdw>
          </a:effectLst>
        </p:spPr>
      </p:pic>
      <p:sp>
        <p:nvSpPr>
          <p:cNvPr id="94213" name="TextBox 5"/>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4-9  </a:t>
            </a: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t>Vital Records Program Questions</a:t>
            </a:r>
          </a:p>
        </p:txBody>
      </p:sp>
      <p:sp>
        <p:nvSpPr>
          <p:cNvPr id="3" name="Content Placeholder 2"/>
          <p:cNvSpPr>
            <a:spLocks noGrp="1"/>
          </p:cNvSpPr>
          <p:nvPr>
            <p:ph idx="1"/>
          </p:nvPr>
        </p:nvSpPr>
        <p:spPr>
          <a:xfrm>
            <a:off x="304800" y="1066800"/>
            <a:ext cx="4724400" cy="4800600"/>
          </a:xfrm>
        </p:spPr>
        <p:txBody>
          <a:bodyPr/>
          <a:lstStyle/>
          <a:p>
            <a:pPr marL="347663" indent="-347663">
              <a:spcBef>
                <a:spcPts val="600"/>
              </a:spcBef>
              <a:defRPr/>
            </a:pPr>
            <a:r>
              <a:rPr lang="en-US" dirty="0" smtClean="0"/>
              <a:t>Who needs to use the vital records on site?</a:t>
            </a:r>
          </a:p>
          <a:p>
            <a:pPr marL="347663" indent="-347663">
              <a:spcBef>
                <a:spcPts val="600"/>
              </a:spcBef>
              <a:defRPr/>
            </a:pPr>
            <a:r>
              <a:rPr lang="en-US" dirty="0" smtClean="0"/>
              <a:t>Is the need immediate?</a:t>
            </a:r>
          </a:p>
          <a:p>
            <a:pPr marL="347663" indent="-347663">
              <a:spcBef>
                <a:spcPts val="600"/>
              </a:spcBef>
              <a:defRPr/>
            </a:pPr>
            <a:r>
              <a:rPr lang="en-US" dirty="0" smtClean="0"/>
              <a:t>How much storage is available on site?</a:t>
            </a:r>
          </a:p>
          <a:p>
            <a:pPr marL="347663" indent="-347663">
              <a:spcBef>
                <a:spcPts val="600"/>
              </a:spcBef>
              <a:defRPr/>
            </a:pPr>
            <a:r>
              <a:rPr lang="en-US" dirty="0" smtClean="0"/>
              <a:t>Is the storage facility climate controlled?</a:t>
            </a:r>
          </a:p>
          <a:p>
            <a:pPr marL="347663" indent="-347663">
              <a:spcBef>
                <a:spcPts val="600"/>
              </a:spcBef>
              <a:defRPr/>
            </a:pPr>
            <a:r>
              <a:rPr lang="en-US" dirty="0" smtClean="0"/>
              <a:t>Is access to the storage facility limited?</a:t>
            </a:r>
          </a:p>
          <a:p>
            <a:pPr marL="347663" indent="-347663">
              <a:spcBef>
                <a:spcPts val="600"/>
              </a:spcBef>
              <a:defRPr/>
            </a:pPr>
            <a:r>
              <a:rPr lang="en-US" dirty="0" smtClean="0"/>
              <a:t>Is a records recovery plan or strategy in place?</a:t>
            </a:r>
          </a:p>
          <a:p>
            <a:pPr>
              <a:spcBef>
                <a:spcPts val="600"/>
              </a:spcBef>
              <a:defRPr/>
            </a:pPr>
            <a:endParaRPr lang="en-US" dirty="0"/>
          </a:p>
        </p:txBody>
      </p:sp>
      <p:pic>
        <p:nvPicPr>
          <p:cNvPr id="4" name="Picture 2" descr="Stock Photo: computer server">
            <a:hlinkClick r:id="rId2"/>
          </p:cNvPr>
          <p:cNvPicPr>
            <a:picLocks noChangeAspect="1" noChangeArrowheads="1"/>
          </p:cNvPicPr>
          <p:nvPr/>
        </p:nvPicPr>
        <p:blipFill>
          <a:blip r:embed="rId3"/>
          <a:srcRect/>
          <a:stretch>
            <a:fillRect/>
          </a:stretch>
        </p:blipFill>
        <p:spPr bwMode="auto">
          <a:xfrm>
            <a:off x="5562600" y="1371600"/>
            <a:ext cx="2840038" cy="4191000"/>
          </a:xfrm>
          <a:prstGeom prst="rect">
            <a:avLst/>
          </a:prstGeom>
          <a:ln>
            <a:noFill/>
          </a:ln>
          <a:effectLst>
            <a:outerShdw blurRad="292100" dist="139700" dir="2700000" algn="tl" rotWithShape="0">
              <a:srgbClr val="333333">
                <a:alpha val="65000"/>
              </a:srgbClr>
            </a:outerShdw>
          </a:effectLst>
        </p:spPr>
      </p:pic>
      <p:sp>
        <p:nvSpPr>
          <p:cNvPr id="95237"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4-10  </a:t>
            </a:r>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t>Human Capital</a:t>
            </a:r>
          </a:p>
        </p:txBody>
      </p:sp>
      <p:sp>
        <p:nvSpPr>
          <p:cNvPr id="3" name="Content Placeholder 2"/>
          <p:cNvSpPr>
            <a:spLocks noGrp="1"/>
          </p:cNvSpPr>
          <p:nvPr>
            <p:ph idx="1"/>
          </p:nvPr>
        </p:nvSpPr>
        <p:spPr>
          <a:xfrm>
            <a:off x="304800" y="1066800"/>
            <a:ext cx="8518525" cy="4800600"/>
          </a:xfrm>
        </p:spPr>
        <p:txBody>
          <a:bodyPr/>
          <a:lstStyle/>
          <a:p>
            <a:pPr marL="0" indent="0">
              <a:spcBef>
                <a:spcPts val="1438"/>
              </a:spcBef>
              <a:buFontTx/>
              <a:buNone/>
              <a:defRPr/>
            </a:pPr>
            <a:r>
              <a:rPr lang="en-US" dirty="0" smtClean="0"/>
              <a:t>. . . the sum of talent, energy, knowledge, and enthusiasm that people invest in their work.  </a:t>
            </a:r>
          </a:p>
          <a:p>
            <a:pPr marL="0" indent="0">
              <a:spcBef>
                <a:spcPts val="2400"/>
              </a:spcBef>
              <a:buFontTx/>
              <a:buNone/>
              <a:defRPr/>
            </a:pPr>
            <a:r>
              <a:rPr lang="en-US" dirty="0" smtClean="0"/>
              <a:t>In continuity situations, agencies have to perform essential functions with reduced staffing.  </a:t>
            </a:r>
          </a:p>
          <a:p>
            <a:pPr>
              <a:spcBef>
                <a:spcPts val="2400"/>
              </a:spcBef>
              <a:buFont typeface="Wingdings" pitchFamily="2" charset="2"/>
              <a:buNone/>
              <a:defRPr/>
            </a:pPr>
            <a:r>
              <a:rPr lang="en-US" dirty="0" smtClean="0"/>
              <a:t>Agencies should ensure that </a:t>
            </a:r>
          </a:p>
          <a:p>
            <a:pPr>
              <a:spcBef>
                <a:spcPts val="0"/>
              </a:spcBef>
              <a:buFont typeface="Wingdings" pitchFamily="2" charset="2"/>
              <a:buNone/>
              <a:defRPr/>
            </a:pPr>
            <a:r>
              <a:rPr lang="en-US" dirty="0" smtClean="0"/>
              <a:t>all ERG personnel are trained and </a:t>
            </a:r>
          </a:p>
          <a:p>
            <a:pPr>
              <a:spcBef>
                <a:spcPts val="0"/>
              </a:spcBef>
              <a:buFont typeface="Wingdings" pitchFamily="2" charset="2"/>
              <a:buNone/>
              <a:defRPr/>
            </a:pPr>
            <a:r>
              <a:rPr lang="en-US" dirty="0" smtClean="0"/>
              <a:t>cross-trained to perform all </a:t>
            </a:r>
          </a:p>
          <a:p>
            <a:pPr>
              <a:spcBef>
                <a:spcPts val="0"/>
              </a:spcBef>
              <a:buFont typeface="Wingdings" pitchFamily="2" charset="2"/>
              <a:buNone/>
              <a:defRPr/>
            </a:pPr>
            <a:r>
              <a:rPr lang="en-US" dirty="0" smtClean="0"/>
              <a:t>essential functions.</a:t>
            </a:r>
          </a:p>
          <a:p>
            <a:pPr>
              <a:defRPr/>
            </a:pPr>
            <a:endParaRPr lang="en-US" dirty="0"/>
          </a:p>
        </p:txBody>
      </p:sp>
      <p:pic>
        <p:nvPicPr>
          <p:cNvPr id="4" name="Picture 5" descr="31.jpg"/>
          <p:cNvPicPr>
            <a:picLocks noChangeAspect="1"/>
          </p:cNvPicPr>
          <p:nvPr/>
        </p:nvPicPr>
        <p:blipFill>
          <a:blip r:embed="rId2"/>
          <a:srcRect t="12121" r="9358"/>
          <a:stretch>
            <a:fillRect/>
          </a:stretch>
        </p:blipFill>
        <p:spPr bwMode="auto">
          <a:xfrm>
            <a:off x="5334000" y="3429000"/>
            <a:ext cx="3429000" cy="2209800"/>
          </a:xfrm>
          <a:prstGeom prst="rect">
            <a:avLst/>
          </a:prstGeom>
          <a:ln>
            <a:noFill/>
          </a:ln>
          <a:effectLst>
            <a:outerShdw blurRad="292100" dist="139700" dir="2700000" algn="tl" rotWithShape="0">
              <a:srgbClr val="333333">
                <a:alpha val="65000"/>
              </a:srgbClr>
            </a:outerShdw>
          </a:effectLst>
        </p:spPr>
      </p:pic>
      <p:sp>
        <p:nvSpPr>
          <p:cNvPr id="96261"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4-11  </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Why Have a Continuity Program? </a:t>
            </a:r>
          </a:p>
        </p:txBody>
      </p:sp>
      <p:sp>
        <p:nvSpPr>
          <p:cNvPr id="23555" name="AutoShape 3"/>
          <p:cNvSpPr>
            <a:spLocks noChangeArrowheads="1"/>
          </p:cNvSpPr>
          <p:nvPr/>
        </p:nvSpPr>
        <p:spPr bwMode="auto">
          <a:xfrm>
            <a:off x="2286000" y="1981200"/>
            <a:ext cx="4724400" cy="2819400"/>
          </a:xfrm>
          <a:prstGeom prst="wedgeRoundRectCallout">
            <a:avLst>
              <a:gd name="adj1" fmla="val -43750"/>
              <a:gd name="adj2" fmla="val 70000"/>
              <a:gd name="adj3" fmla="val 16667"/>
            </a:avLst>
          </a:prstGeom>
          <a:solidFill>
            <a:srgbClr val="F8F8F8"/>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8F8F8"/>
            </a:extrusionClr>
          </a:sp3d>
        </p:spPr>
        <p:txBody>
          <a:bodyPr>
            <a:flatTx/>
          </a:bodyPr>
          <a:lstStyle/>
          <a:p>
            <a:pPr algn="ctr"/>
            <a:endParaRPr lang="en-US" sz="2400" b="1">
              <a:cs typeface="Arial" pitchFamily="34" charset="0"/>
            </a:endParaRPr>
          </a:p>
          <a:p>
            <a:pPr algn="ctr"/>
            <a:endParaRPr lang="en-US" sz="2400" b="1">
              <a:cs typeface="Arial" pitchFamily="34" charset="0"/>
            </a:endParaRPr>
          </a:p>
          <a:p>
            <a:pPr algn="ctr"/>
            <a:r>
              <a:rPr lang="en-US" sz="2400" b="1">
                <a:cs typeface="Arial" pitchFamily="34" charset="0"/>
              </a:rPr>
              <a:t>Why should your agency have a continuity program?</a:t>
            </a: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mtClean="0"/>
              <a:t>Human Capital Considerations</a:t>
            </a:r>
          </a:p>
        </p:txBody>
      </p:sp>
      <p:sp>
        <p:nvSpPr>
          <p:cNvPr id="3" name="Content Placeholder 2"/>
          <p:cNvSpPr>
            <a:spLocks noGrp="1"/>
          </p:cNvSpPr>
          <p:nvPr>
            <p:ph idx="1"/>
          </p:nvPr>
        </p:nvSpPr>
        <p:spPr>
          <a:xfrm>
            <a:off x="304800" y="1066800"/>
            <a:ext cx="4648200" cy="4800600"/>
          </a:xfrm>
        </p:spPr>
        <p:txBody>
          <a:bodyPr/>
          <a:lstStyle/>
          <a:p>
            <a:pPr marL="0" indent="0">
              <a:buFontTx/>
              <a:buNone/>
              <a:defRPr/>
            </a:pPr>
            <a:r>
              <a:rPr lang="en-US" dirty="0" smtClean="0"/>
              <a:t>Concerns for human capital in continuity situations include: </a:t>
            </a:r>
          </a:p>
          <a:p>
            <a:pPr marL="347663" indent="-347663">
              <a:defRPr/>
            </a:pPr>
            <a:r>
              <a:rPr lang="en-US" dirty="0" smtClean="0"/>
              <a:t>Designating the ERG.</a:t>
            </a:r>
          </a:p>
          <a:p>
            <a:pPr marL="347663" indent="-347663">
              <a:defRPr/>
            </a:pPr>
            <a:r>
              <a:rPr lang="en-US" dirty="0" smtClean="0"/>
              <a:t>Communicating with all employees.  </a:t>
            </a:r>
          </a:p>
          <a:p>
            <a:pPr marL="347663" indent="-347663">
              <a:defRPr/>
            </a:pPr>
            <a:r>
              <a:rPr lang="en-US" dirty="0" smtClean="0"/>
              <a:t>Providing guidance to all employees.</a:t>
            </a:r>
          </a:p>
          <a:p>
            <a:pPr marL="347663" indent="-347663">
              <a:defRPr/>
            </a:pPr>
            <a:r>
              <a:rPr lang="en-US" dirty="0" smtClean="0"/>
              <a:t>Using </a:t>
            </a:r>
            <a:r>
              <a:rPr lang="en-US" dirty="0" err="1" smtClean="0"/>
              <a:t>telework</a:t>
            </a:r>
            <a:r>
              <a:rPr lang="en-US" dirty="0" smtClean="0"/>
              <a:t> and continuity locations.</a:t>
            </a:r>
          </a:p>
          <a:p>
            <a:pPr>
              <a:defRPr/>
            </a:pPr>
            <a:endParaRPr lang="en-US" dirty="0"/>
          </a:p>
        </p:txBody>
      </p:sp>
      <p:pic>
        <p:nvPicPr>
          <p:cNvPr id="4" name="Picture 5" descr="32.jpg"/>
          <p:cNvPicPr>
            <a:picLocks noChangeAspect="1"/>
          </p:cNvPicPr>
          <p:nvPr/>
        </p:nvPicPr>
        <p:blipFill>
          <a:blip r:embed="rId2"/>
          <a:srcRect l="18421" r="7895"/>
          <a:stretch>
            <a:fillRect/>
          </a:stretch>
        </p:blipFill>
        <p:spPr bwMode="auto">
          <a:xfrm>
            <a:off x="5105400" y="2286000"/>
            <a:ext cx="3487738" cy="2944813"/>
          </a:xfrm>
          <a:prstGeom prst="rect">
            <a:avLst/>
          </a:prstGeom>
          <a:ln>
            <a:noFill/>
          </a:ln>
          <a:effectLst>
            <a:outerShdw blurRad="292100" dist="139700" dir="2700000" algn="tl" rotWithShape="0">
              <a:srgbClr val="333333">
                <a:alpha val="65000"/>
              </a:srgbClr>
            </a:outerShdw>
          </a:effectLst>
        </p:spPr>
      </p:pic>
      <p:sp>
        <p:nvSpPr>
          <p:cNvPr id="97285"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4-12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sz="3300" smtClean="0"/>
              <a:t>Designating the Emergency Relocation Group</a:t>
            </a:r>
          </a:p>
        </p:txBody>
      </p:sp>
      <p:sp>
        <p:nvSpPr>
          <p:cNvPr id="3" name="Content Placeholder 2"/>
          <p:cNvSpPr>
            <a:spLocks noGrp="1"/>
          </p:cNvSpPr>
          <p:nvPr>
            <p:ph idx="1"/>
          </p:nvPr>
        </p:nvSpPr>
        <p:spPr>
          <a:xfrm>
            <a:off x="304800" y="1066800"/>
            <a:ext cx="8518525" cy="4800600"/>
          </a:xfrm>
        </p:spPr>
        <p:txBody>
          <a:bodyPr/>
          <a:lstStyle/>
          <a:p>
            <a:pPr marL="0" indent="0">
              <a:buFontTx/>
              <a:buNone/>
              <a:defRPr/>
            </a:pPr>
            <a:r>
              <a:rPr lang="en-US" dirty="0" smtClean="0"/>
              <a:t>Employees designated as part of the ERG must:</a:t>
            </a:r>
          </a:p>
          <a:p>
            <a:pPr marL="347663" indent="-347663">
              <a:defRPr/>
            </a:pPr>
            <a:r>
              <a:rPr lang="en-US" dirty="0" smtClean="0"/>
              <a:t>Possess the skills for their assigned function(s).</a:t>
            </a:r>
          </a:p>
          <a:p>
            <a:pPr marL="347663" indent="-347663">
              <a:defRPr/>
            </a:pPr>
            <a:r>
              <a:rPr lang="en-US" dirty="0" smtClean="0"/>
              <a:t>Be able to remain calm in an emergency.</a:t>
            </a:r>
          </a:p>
          <a:p>
            <a:pPr marL="347663" indent="-347663">
              <a:defRPr/>
            </a:pPr>
            <a:r>
              <a:rPr lang="en-US" dirty="0" smtClean="0"/>
              <a:t>Be trained and equipped to perform their continuity assignments. </a:t>
            </a:r>
          </a:p>
          <a:p>
            <a:pPr>
              <a:defRPr/>
            </a:pPr>
            <a:endParaRPr lang="en-US" dirty="0"/>
          </a:p>
        </p:txBody>
      </p:sp>
      <p:pic>
        <p:nvPicPr>
          <p:cNvPr id="4" name="Picture 5" descr="33.jpg"/>
          <p:cNvPicPr>
            <a:picLocks noChangeAspect="1"/>
          </p:cNvPicPr>
          <p:nvPr/>
        </p:nvPicPr>
        <p:blipFill>
          <a:blip r:embed="rId2"/>
          <a:srcRect/>
          <a:stretch>
            <a:fillRect/>
          </a:stretch>
        </p:blipFill>
        <p:spPr bwMode="auto">
          <a:xfrm>
            <a:off x="4724400" y="3352800"/>
            <a:ext cx="3498850" cy="2654300"/>
          </a:xfrm>
          <a:prstGeom prst="rect">
            <a:avLst/>
          </a:prstGeom>
          <a:ln>
            <a:noFill/>
          </a:ln>
          <a:effectLst>
            <a:outerShdw blurRad="292100" dist="139700" dir="2700000" algn="tl" rotWithShape="0">
              <a:srgbClr val="333333">
                <a:alpha val="65000"/>
              </a:srgbClr>
            </a:outerShdw>
          </a:effectLst>
        </p:spPr>
      </p:pic>
      <p:sp>
        <p:nvSpPr>
          <p:cNvPr id="98309"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4-13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t>Communicating With Employees</a:t>
            </a:r>
          </a:p>
        </p:txBody>
      </p:sp>
      <p:sp>
        <p:nvSpPr>
          <p:cNvPr id="3" name="Content Placeholder 2"/>
          <p:cNvSpPr>
            <a:spLocks noGrp="1"/>
          </p:cNvSpPr>
          <p:nvPr>
            <p:ph idx="1"/>
          </p:nvPr>
        </p:nvSpPr>
        <p:spPr>
          <a:xfrm>
            <a:off x="304800" y="1066800"/>
            <a:ext cx="4419600" cy="4800600"/>
          </a:xfrm>
        </p:spPr>
        <p:txBody>
          <a:bodyPr/>
          <a:lstStyle/>
          <a:p>
            <a:pPr marL="0" indent="0">
              <a:spcBef>
                <a:spcPts val="1800"/>
              </a:spcBef>
              <a:buFontTx/>
              <a:buNone/>
              <a:defRPr/>
            </a:pPr>
            <a:endParaRPr lang="en-US" dirty="0" smtClean="0"/>
          </a:p>
          <a:p>
            <a:pPr marL="0" indent="0">
              <a:spcBef>
                <a:spcPts val="1800"/>
              </a:spcBef>
              <a:buFontTx/>
              <a:buNone/>
              <a:defRPr/>
            </a:pPr>
            <a:r>
              <a:rPr lang="en-US" dirty="0" smtClean="0"/>
              <a:t>Notify primary and alternate ERG personnel in writing.</a:t>
            </a:r>
          </a:p>
          <a:p>
            <a:pPr marL="0" indent="0">
              <a:spcBef>
                <a:spcPts val="1800"/>
              </a:spcBef>
              <a:buFontTx/>
              <a:buNone/>
              <a:defRPr/>
            </a:pPr>
            <a:endParaRPr lang="en-US" dirty="0" smtClean="0"/>
          </a:p>
          <a:p>
            <a:pPr marL="0" indent="0">
              <a:spcBef>
                <a:spcPts val="1800"/>
              </a:spcBef>
              <a:buFontTx/>
              <a:buNone/>
              <a:defRPr/>
            </a:pPr>
            <a:endParaRPr lang="en-US" dirty="0" smtClean="0"/>
          </a:p>
          <a:p>
            <a:pPr marL="0" indent="0">
              <a:spcBef>
                <a:spcPts val="1800"/>
              </a:spcBef>
              <a:buFontTx/>
              <a:buNone/>
              <a:defRPr/>
            </a:pPr>
            <a:r>
              <a:rPr lang="en-US" dirty="0" smtClean="0"/>
              <a:t>Keep all employees informed of agency status, from plan activation through reconstitution.</a:t>
            </a:r>
          </a:p>
          <a:p>
            <a:pPr>
              <a:defRPr/>
            </a:pPr>
            <a:endParaRPr lang="en-US" dirty="0"/>
          </a:p>
        </p:txBody>
      </p:sp>
      <p:pic>
        <p:nvPicPr>
          <p:cNvPr id="4" name="Picture 6" descr="34.jpg"/>
          <p:cNvPicPr>
            <a:picLocks noChangeAspect="1"/>
          </p:cNvPicPr>
          <p:nvPr/>
        </p:nvPicPr>
        <p:blipFill>
          <a:blip r:embed="rId2"/>
          <a:srcRect t="21114"/>
          <a:stretch>
            <a:fillRect/>
          </a:stretch>
        </p:blipFill>
        <p:spPr bwMode="auto">
          <a:xfrm>
            <a:off x="6019800" y="1828800"/>
            <a:ext cx="2362200" cy="1708150"/>
          </a:xfrm>
          <a:prstGeom prst="rect">
            <a:avLst/>
          </a:prstGeom>
          <a:ln>
            <a:noFill/>
          </a:ln>
          <a:effectLst>
            <a:outerShdw blurRad="292100" dist="139700" dir="2700000" algn="tl" rotWithShape="0">
              <a:srgbClr val="333333">
                <a:alpha val="65000"/>
              </a:srgbClr>
            </a:outerShdw>
          </a:effectLst>
        </p:spPr>
      </p:pic>
      <p:pic>
        <p:nvPicPr>
          <p:cNvPr id="5" name="Picture 7" descr="35.jpg"/>
          <p:cNvPicPr>
            <a:picLocks noChangeAspect="1"/>
          </p:cNvPicPr>
          <p:nvPr/>
        </p:nvPicPr>
        <p:blipFill>
          <a:blip r:embed="rId3"/>
          <a:srcRect r="14667" b="7769"/>
          <a:stretch>
            <a:fillRect/>
          </a:stretch>
        </p:blipFill>
        <p:spPr bwMode="auto">
          <a:xfrm>
            <a:off x="6019800" y="3962400"/>
            <a:ext cx="2438400" cy="1752600"/>
          </a:xfrm>
          <a:prstGeom prst="rect">
            <a:avLst/>
          </a:prstGeom>
          <a:ln>
            <a:noFill/>
          </a:ln>
          <a:effectLst>
            <a:outerShdw blurRad="292100" dist="139700" dir="2700000" algn="tl" rotWithShape="0">
              <a:srgbClr val="333333">
                <a:alpha val="65000"/>
              </a:srgbClr>
            </a:outerShdw>
          </a:effectLst>
        </p:spPr>
      </p:pic>
      <p:sp>
        <p:nvSpPr>
          <p:cNvPr id="99334" name="TextBox 5"/>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4-14  </a:t>
            </a:r>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Information to Provide to All Employees</a:t>
            </a:r>
          </a:p>
        </p:txBody>
      </p:sp>
      <p:sp>
        <p:nvSpPr>
          <p:cNvPr id="100355" name="AutoShape 3"/>
          <p:cNvSpPr>
            <a:spLocks noChangeArrowheads="1"/>
          </p:cNvSpPr>
          <p:nvPr/>
        </p:nvSpPr>
        <p:spPr bwMode="auto">
          <a:xfrm>
            <a:off x="2286000" y="1981200"/>
            <a:ext cx="4724400" cy="2819400"/>
          </a:xfrm>
          <a:prstGeom prst="wedgeRoundRectCallout">
            <a:avLst>
              <a:gd name="adj1" fmla="val -43750"/>
              <a:gd name="adj2" fmla="val 70000"/>
              <a:gd name="adj3" fmla="val 16667"/>
            </a:avLst>
          </a:prstGeom>
          <a:solidFill>
            <a:srgbClr val="F8F8F8"/>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8F8F8"/>
            </a:extrusionClr>
          </a:sp3d>
        </p:spPr>
        <p:txBody>
          <a:bodyPr>
            <a:flatTx/>
          </a:bodyPr>
          <a:lstStyle/>
          <a:p>
            <a:pPr algn="ctr"/>
            <a:endParaRPr lang="en-US" sz="2400" b="1">
              <a:cs typeface="Arial" pitchFamily="34" charset="0"/>
            </a:endParaRPr>
          </a:p>
          <a:p>
            <a:pPr algn="ctr"/>
            <a:endParaRPr lang="en-US" sz="2400" b="1">
              <a:cs typeface="Arial" pitchFamily="34" charset="0"/>
            </a:endParaRPr>
          </a:p>
          <a:p>
            <a:pPr algn="ctr"/>
            <a:r>
              <a:rPr lang="en-US" sz="2400" b="1">
                <a:cs typeface="Arial" pitchFamily="34" charset="0"/>
              </a:rPr>
              <a:t>What information should you provide to all employees?</a:t>
            </a:r>
          </a:p>
        </p:txBody>
      </p:sp>
      <p:sp>
        <p:nvSpPr>
          <p:cNvPr id="100356"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4-15  </a:t>
            </a:r>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mtClean="0"/>
              <a:t>Information to Provide to All Employees</a:t>
            </a:r>
          </a:p>
        </p:txBody>
      </p:sp>
      <p:sp>
        <p:nvSpPr>
          <p:cNvPr id="101379" name="Content Placeholder 2"/>
          <p:cNvSpPr>
            <a:spLocks noGrp="1"/>
          </p:cNvSpPr>
          <p:nvPr>
            <p:ph idx="1"/>
          </p:nvPr>
        </p:nvSpPr>
        <p:spPr>
          <a:xfrm>
            <a:off x="304800" y="1066800"/>
            <a:ext cx="8518525" cy="4800600"/>
          </a:xfrm>
        </p:spPr>
        <p:txBody>
          <a:bodyPr/>
          <a:lstStyle/>
          <a:p>
            <a:r>
              <a:rPr lang="en-US" dirty="0" smtClean="0"/>
              <a:t>A phone number or other means of getting information</a:t>
            </a:r>
          </a:p>
          <a:p>
            <a:r>
              <a:rPr lang="en-US" dirty="0" smtClean="0"/>
              <a:t>The information that will be included on the recording (agency status, pay information, etc.)</a:t>
            </a:r>
          </a:p>
          <a:p>
            <a:r>
              <a:rPr lang="en-US" dirty="0" smtClean="0"/>
              <a:t>How often information will be updated</a:t>
            </a:r>
          </a:p>
          <a:p>
            <a:r>
              <a:rPr lang="en-US" dirty="0" smtClean="0"/>
              <a:t>What to do and who to contact if other information is required</a:t>
            </a:r>
          </a:p>
          <a:p>
            <a:r>
              <a:rPr lang="en-US" dirty="0" smtClean="0"/>
              <a:t>The types of information that will be provided (and to whom)</a:t>
            </a:r>
          </a:p>
          <a:p>
            <a:endParaRPr lang="en-US" dirty="0" smtClean="0"/>
          </a:p>
        </p:txBody>
      </p:sp>
      <p:sp>
        <p:nvSpPr>
          <p:cNvPr id="101380"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4-16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smtClean="0"/>
              <a:t>Information to Provide to All Employees</a:t>
            </a:r>
          </a:p>
        </p:txBody>
      </p:sp>
      <p:sp>
        <p:nvSpPr>
          <p:cNvPr id="102403" name="AutoShape 3"/>
          <p:cNvSpPr>
            <a:spLocks noChangeArrowheads="1"/>
          </p:cNvSpPr>
          <p:nvPr/>
        </p:nvSpPr>
        <p:spPr bwMode="auto">
          <a:xfrm>
            <a:off x="2286000" y="1981200"/>
            <a:ext cx="4724400" cy="2819400"/>
          </a:xfrm>
          <a:prstGeom prst="wedgeRoundRectCallout">
            <a:avLst>
              <a:gd name="adj1" fmla="val -43750"/>
              <a:gd name="adj2" fmla="val 70000"/>
              <a:gd name="adj3" fmla="val 16667"/>
            </a:avLst>
          </a:prstGeom>
          <a:solidFill>
            <a:srgbClr val="F8F8F8"/>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8F8F8"/>
            </a:extrusionClr>
          </a:sp3d>
        </p:spPr>
        <p:txBody>
          <a:bodyPr>
            <a:flatTx/>
          </a:bodyPr>
          <a:lstStyle/>
          <a:p>
            <a:pPr algn="ctr"/>
            <a:endParaRPr lang="en-US" sz="2400" b="1">
              <a:cs typeface="Arial" pitchFamily="34" charset="0"/>
            </a:endParaRPr>
          </a:p>
          <a:p>
            <a:pPr algn="ctr"/>
            <a:endParaRPr lang="en-US" sz="1400" b="1">
              <a:cs typeface="Arial" pitchFamily="34" charset="0"/>
            </a:endParaRPr>
          </a:p>
          <a:p>
            <a:pPr algn="ctr"/>
            <a:r>
              <a:rPr lang="en-US" sz="2400" b="1">
                <a:cs typeface="Arial" pitchFamily="34" charset="0"/>
              </a:rPr>
              <a:t>How can you provide necessary information to all employees?</a:t>
            </a:r>
          </a:p>
        </p:txBody>
      </p:sp>
      <p:sp>
        <p:nvSpPr>
          <p:cNvPr id="102404"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4-17  </a:t>
            </a:r>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Communicating With Employees</a:t>
            </a:r>
          </a:p>
        </p:txBody>
      </p:sp>
      <p:sp>
        <p:nvSpPr>
          <p:cNvPr id="3" name="Content Placeholder 2"/>
          <p:cNvSpPr>
            <a:spLocks noGrp="1"/>
          </p:cNvSpPr>
          <p:nvPr>
            <p:ph idx="1"/>
          </p:nvPr>
        </p:nvSpPr>
        <p:spPr>
          <a:xfrm>
            <a:off x="304800" y="1066800"/>
            <a:ext cx="8518525" cy="4800600"/>
          </a:xfrm>
        </p:spPr>
        <p:txBody>
          <a:bodyPr/>
          <a:lstStyle/>
          <a:p>
            <a:pPr marL="0" indent="0">
              <a:spcAft>
                <a:spcPts val="0"/>
              </a:spcAft>
              <a:buFontTx/>
              <a:buNone/>
              <a:defRPr/>
            </a:pPr>
            <a:r>
              <a:rPr lang="en-US" dirty="0" smtClean="0"/>
              <a:t>Ways to ensure that all personnel know what to do in a continuity situation include:</a:t>
            </a:r>
          </a:p>
          <a:p>
            <a:pPr marL="347663" indent="-347663">
              <a:defRPr/>
            </a:pPr>
            <a:r>
              <a:rPr lang="en-US" dirty="0" smtClean="0"/>
              <a:t>Scheduling meetings to explain what to expect and what to do upon continuity plan activation.</a:t>
            </a:r>
          </a:p>
          <a:p>
            <a:pPr marL="347663" indent="-347663">
              <a:defRPr/>
            </a:pPr>
            <a:r>
              <a:rPr lang="en-US" dirty="0" smtClean="0"/>
              <a:t>Conducting regular drills and other exercises.</a:t>
            </a:r>
          </a:p>
          <a:p>
            <a:pPr marL="347663" indent="-347663">
              <a:defRPr/>
            </a:pPr>
            <a:r>
              <a:rPr lang="en-US" dirty="0" smtClean="0"/>
              <a:t>Establishing and testing an agency notification system for ERG and non-ERG personnel.</a:t>
            </a:r>
          </a:p>
          <a:p>
            <a:pPr marL="347663" indent="-347663">
              <a:defRPr/>
            </a:pPr>
            <a:r>
              <a:rPr lang="en-US" dirty="0" smtClean="0"/>
              <a:t>Developing and testing procedures to account for all employees in an emergency.</a:t>
            </a:r>
          </a:p>
          <a:p>
            <a:pPr>
              <a:defRPr/>
            </a:pPr>
            <a:endParaRPr lang="en-US" dirty="0"/>
          </a:p>
        </p:txBody>
      </p:sp>
      <p:sp>
        <p:nvSpPr>
          <p:cNvPr id="103428"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4-18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t>HR Needs During Continuity Operations</a:t>
            </a:r>
          </a:p>
        </p:txBody>
      </p:sp>
      <p:sp>
        <p:nvSpPr>
          <p:cNvPr id="3" name="Content Placeholder 2"/>
          <p:cNvSpPr>
            <a:spLocks noGrp="1"/>
          </p:cNvSpPr>
          <p:nvPr>
            <p:ph idx="1"/>
          </p:nvPr>
        </p:nvSpPr>
        <p:spPr>
          <a:xfrm>
            <a:off x="304800" y="1066800"/>
            <a:ext cx="8518525" cy="4800600"/>
          </a:xfrm>
        </p:spPr>
        <p:txBody>
          <a:bodyPr/>
          <a:lstStyle/>
          <a:p>
            <a:pPr marL="0" indent="0">
              <a:spcBef>
                <a:spcPts val="1438"/>
              </a:spcBef>
              <a:buFontTx/>
              <a:buNone/>
              <a:defRPr/>
            </a:pPr>
            <a:r>
              <a:rPr lang="en-US" dirty="0" smtClean="0"/>
              <a:t>A continuity situation raises personnel questions that only a human resources (HR) officer can answer.  </a:t>
            </a:r>
          </a:p>
          <a:p>
            <a:pPr marL="0" indent="0">
              <a:spcBef>
                <a:spcPts val="1438"/>
              </a:spcBef>
              <a:buFontTx/>
              <a:buNone/>
              <a:defRPr/>
            </a:pPr>
            <a:r>
              <a:rPr lang="en-US" dirty="0" smtClean="0"/>
              <a:t>HR officers are familiar with and understand human capital:</a:t>
            </a:r>
          </a:p>
          <a:p>
            <a:pPr marL="347663" indent="-346075">
              <a:spcBef>
                <a:spcPts val="1438"/>
              </a:spcBef>
              <a:defRPr/>
            </a:pPr>
            <a:r>
              <a:rPr lang="en-US" dirty="0" smtClean="0"/>
              <a:t>Tools.</a:t>
            </a:r>
          </a:p>
          <a:p>
            <a:pPr marL="347663" lvl="1" indent="-346075">
              <a:spcBef>
                <a:spcPts val="1438"/>
              </a:spcBef>
              <a:defRPr/>
            </a:pPr>
            <a:r>
              <a:rPr lang="en-US" dirty="0" smtClean="0"/>
              <a:t>Flexibilities.</a:t>
            </a:r>
          </a:p>
          <a:p>
            <a:pPr marL="347663" lvl="1" indent="-346075">
              <a:spcBef>
                <a:spcPts val="1438"/>
              </a:spcBef>
              <a:defRPr/>
            </a:pPr>
            <a:r>
              <a:rPr lang="en-US" dirty="0" smtClean="0"/>
              <a:t>Strategies.</a:t>
            </a:r>
          </a:p>
          <a:p>
            <a:pPr>
              <a:defRPr/>
            </a:pPr>
            <a:endParaRPr lang="en-US" dirty="0"/>
          </a:p>
        </p:txBody>
      </p:sp>
      <p:pic>
        <p:nvPicPr>
          <p:cNvPr id="4" name="Picture 5" descr="36.jpg"/>
          <p:cNvPicPr>
            <a:picLocks noChangeAspect="1"/>
          </p:cNvPicPr>
          <p:nvPr/>
        </p:nvPicPr>
        <p:blipFill>
          <a:blip r:embed="rId2"/>
          <a:srcRect/>
          <a:stretch>
            <a:fillRect/>
          </a:stretch>
        </p:blipFill>
        <p:spPr bwMode="auto">
          <a:xfrm>
            <a:off x="4114800" y="2895600"/>
            <a:ext cx="3911600" cy="2782888"/>
          </a:xfrm>
          <a:prstGeom prst="rect">
            <a:avLst/>
          </a:prstGeom>
          <a:ln>
            <a:noFill/>
          </a:ln>
          <a:effectLst>
            <a:outerShdw blurRad="292100" dist="139700" dir="2700000" algn="tl" rotWithShape="0">
              <a:srgbClr val="333333">
                <a:alpha val="65000"/>
              </a:srgbClr>
            </a:outerShdw>
          </a:effectLst>
        </p:spPr>
      </p:pic>
      <p:sp>
        <p:nvSpPr>
          <p:cNvPr id="104453"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4-19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t>HR Needs During Continuity Operations</a:t>
            </a:r>
          </a:p>
        </p:txBody>
      </p:sp>
      <p:sp>
        <p:nvSpPr>
          <p:cNvPr id="3" name="Content Placeholder 2"/>
          <p:cNvSpPr>
            <a:spLocks noGrp="1"/>
          </p:cNvSpPr>
          <p:nvPr>
            <p:ph idx="1"/>
          </p:nvPr>
        </p:nvSpPr>
        <p:spPr>
          <a:xfrm>
            <a:off x="304800" y="1066800"/>
            <a:ext cx="8518525" cy="4800600"/>
          </a:xfrm>
        </p:spPr>
        <p:txBody>
          <a:bodyPr/>
          <a:lstStyle/>
          <a:p>
            <a:pPr>
              <a:buFontTx/>
              <a:buNone/>
              <a:defRPr/>
            </a:pPr>
            <a:r>
              <a:rPr lang="en-US" dirty="0" smtClean="0"/>
              <a:t>Continuity-specific human capital issues include:</a:t>
            </a:r>
          </a:p>
          <a:p>
            <a:pPr marL="347472" indent="-347472">
              <a:defRPr/>
            </a:pPr>
            <a:r>
              <a:rPr lang="en-US" dirty="0" smtClean="0"/>
              <a:t>Pay and leave.</a:t>
            </a:r>
          </a:p>
          <a:p>
            <a:pPr marL="347472" indent="-347472">
              <a:defRPr/>
            </a:pPr>
            <a:r>
              <a:rPr lang="en-US" dirty="0" err="1" smtClean="0"/>
              <a:t>Telework</a:t>
            </a:r>
            <a:r>
              <a:rPr lang="en-US" dirty="0" smtClean="0"/>
              <a:t> and alternate work locations.</a:t>
            </a:r>
          </a:p>
          <a:p>
            <a:pPr marL="347472" indent="-347472">
              <a:defRPr/>
            </a:pPr>
            <a:r>
              <a:rPr lang="en-US" dirty="0" smtClean="0"/>
              <a:t>Work schedules.</a:t>
            </a:r>
          </a:p>
          <a:p>
            <a:pPr marL="347472" indent="-347472">
              <a:defRPr/>
            </a:pPr>
            <a:r>
              <a:rPr lang="en-US" dirty="0" smtClean="0"/>
              <a:t>Hiring.</a:t>
            </a:r>
          </a:p>
          <a:p>
            <a:pPr marL="347472" indent="-347472">
              <a:defRPr/>
            </a:pPr>
            <a:r>
              <a:rPr lang="en-US" dirty="0" smtClean="0"/>
              <a:t>Benefits.</a:t>
            </a:r>
          </a:p>
          <a:p>
            <a:pPr>
              <a:defRPr/>
            </a:pPr>
            <a:endParaRPr lang="en-US" dirty="0"/>
          </a:p>
        </p:txBody>
      </p:sp>
      <p:pic>
        <p:nvPicPr>
          <p:cNvPr id="4" name="Picture 6" descr="37.jpg"/>
          <p:cNvPicPr>
            <a:picLocks noChangeAspect="1"/>
          </p:cNvPicPr>
          <p:nvPr/>
        </p:nvPicPr>
        <p:blipFill>
          <a:blip r:embed="rId2"/>
          <a:srcRect/>
          <a:stretch>
            <a:fillRect/>
          </a:stretch>
        </p:blipFill>
        <p:spPr bwMode="auto">
          <a:xfrm>
            <a:off x="4379913" y="3124200"/>
            <a:ext cx="4240212" cy="2819400"/>
          </a:xfrm>
          <a:prstGeom prst="rect">
            <a:avLst/>
          </a:prstGeom>
          <a:ln>
            <a:noFill/>
          </a:ln>
          <a:effectLst>
            <a:outerShdw blurRad="292100" dist="139700" dir="2700000" algn="tl" rotWithShape="0">
              <a:srgbClr val="333333">
                <a:alpha val="65000"/>
              </a:srgbClr>
            </a:outerShdw>
          </a:effectLst>
        </p:spPr>
      </p:pic>
      <p:sp>
        <p:nvSpPr>
          <p:cNvPr id="105477"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4-20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mtClean="0"/>
              <a:t>Alternate Work Locations―Telework</a:t>
            </a:r>
          </a:p>
        </p:txBody>
      </p:sp>
      <p:sp>
        <p:nvSpPr>
          <p:cNvPr id="3" name="Content Placeholder 2"/>
          <p:cNvSpPr>
            <a:spLocks noGrp="1"/>
          </p:cNvSpPr>
          <p:nvPr>
            <p:ph idx="1"/>
          </p:nvPr>
        </p:nvSpPr>
        <p:spPr>
          <a:xfrm>
            <a:off x="304800" y="1066800"/>
            <a:ext cx="8518525" cy="4800600"/>
          </a:xfrm>
        </p:spPr>
        <p:txBody>
          <a:bodyPr/>
          <a:lstStyle/>
          <a:p>
            <a:pPr>
              <a:buFontTx/>
              <a:buNone/>
              <a:defRPr/>
            </a:pPr>
            <a:r>
              <a:rPr lang="en-US" dirty="0" err="1" smtClean="0"/>
              <a:t>Telework</a:t>
            </a:r>
            <a:r>
              <a:rPr lang="en-US" dirty="0" smtClean="0"/>
              <a:t> allows employees to conduct some or all of </a:t>
            </a:r>
          </a:p>
          <a:p>
            <a:pPr>
              <a:spcBef>
                <a:spcPts val="0"/>
              </a:spcBef>
              <a:buFontTx/>
              <a:buNone/>
              <a:defRPr/>
            </a:pPr>
            <a:r>
              <a:rPr lang="en-US" dirty="0" smtClean="0"/>
              <a:t>their work at an alternative worksite away from the </a:t>
            </a:r>
          </a:p>
          <a:p>
            <a:pPr>
              <a:spcBef>
                <a:spcPts val="0"/>
              </a:spcBef>
              <a:buFontTx/>
              <a:buNone/>
              <a:defRPr/>
            </a:pPr>
            <a:r>
              <a:rPr lang="en-US" dirty="0" smtClean="0"/>
              <a:t>employer’s usual office.</a:t>
            </a:r>
          </a:p>
          <a:p>
            <a:pPr>
              <a:buFontTx/>
              <a:buNone/>
              <a:defRPr/>
            </a:pPr>
            <a:endParaRPr lang="en-US" dirty="0" smtClean="0"/>
          </a:p>
          <a:p>
            <a:pPr>
              <a:buFontTx/>
              <a:buNone/>
              <a:defRPr/>
            </a:pPr>
            <a:r>
              <a:rPr lang="en-US" dirty="0" err="1" smtClean="0"/>
              <a:t>Telework</a:t>
            </a:r>
            <a:r>
              <a:rPr lang="en-US" dirty="0" smtClean="0"/>
              <a:t> is a way to:</a:t>
            </a:r>
          </a:p>
          <a:p>
            <a:pPr marL="346075" indent="-346075">
              <a:defRPr/>
            </a:pPr>
            <a:r>
              <a:rPr lang="en-US" dirty="0" smtClean="0"/>
              <a:t>Increase workforce flexibility.</a:t>
            </a:r>
          </a:p>
          <a:p>
            <a:pPr marL="346075" indent="-346075">
              <a:defRPr/>
            </a:pPr>
            <a:r>
              <a:rPr lang="en-US" dirty="0" smtClean="0"/>
              <a:t>Involve more agency personnel in                      continuity operations.</a:t>
            </a:r>
          </a:p>
          <a:p>
            <a:pPr>
              <a:defRPr/>
            </a:pPr>
            <a:endParaRPr lang="en-US" dirty="0"/>
          </a:p>
        </p:txBody>
      </p:sp>
      <p:pic>
        <p:nvPicPr>
          <p:cNvPr id="4" name="Picture 5" descr="38.jpg"/>
          <p:cNvPicPr>
            <a:picLocks noChangeAspect="1"/>
          </p:cNvPicPr>
          <p:nvPr/>
        </p:nvPicPr>
        <p:blipFill>
          <a:blip r:embed="rId2"/>
          <a:srcRect/>
          <a:stretch>
            <a:fillRect/>
          </a:stretch>
        </p:blipFill>
        <p:spPr bwMode="auto">
          <a:xfrm>
            <a:off x="6019800" y="2209800"/>
            <a:ext cx="2438400" cy="3657600"/>
          </a:xfrm>
          <a:prstGeom prst="rect">
            <a:avLst/>
          </a:prstGeom>
          <a:ln>
            <a:noFill/>
          </a:ln>
          <a:effectLst>
            <a:outerShdw blurRad="292100" dist="139700" dir="2700000" algn="tl" rotWithShape="0">
              <a:srgbClr val="333333">
                <a:alpha val="65000"/>
              </a:srgbClr>
            </a:outerShdw>
          </a:effectLst>
        </p:spPr>
      </p:pic>
      <p:sp>
        <p:nvSpPr>
          <p:cNvPr id="106501"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4-21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Why Have a Continuity Program? </a:t>
            </a:r>
          </a:p>
        </p:txBody>
      </p:sp>
      <p:sp>
        <p:nvSpPr>
          <p:cNvPr id="3" name="Content Placeholder 2"/>
          <p:cNvSpPr>
            <a:spLocks noGrp="1"/>
          </p:cNvSpPr>
          <p:nvPr>
            <p:ph idx="1"/>
          </p:nvPr>
        </p:nvSpPr>
        <p:spPr>
          <a:xfrm>
            <a:off x="304800" y="1066800"/>
            <a:ext cx="8518525" cy="4800600"/>
          </a:xfrm>
        </p:spPr>
        <p:txBody>
          <a:bodyPr/>
          <a:lstStyle/>
          <a:p>
            <a:pPr marL="3175" lvl="1" indent="-3175" eaLnBrk="1" hangingPunct="1">
              <a:buFont typeface="Wingdings" pitchFamily="2" charset="2"/>
              <a:buNone/>
              <a:defRPr/>
            </a:pPr>
            <a:r>
              <a:rPr lang="en-US" dirty="0" smtClean="0"/>
              <a:t>Continuity planning:</a:t>
            </a:r>
          </a:p>
          <a:p>
            <a:pPr marL="354013" lvl="1" eaLnBrk="1" hangingPunct="1">
              <a:defRPr/>
            </a:pPr>
            <a:r>
              <a:rPr lang="en-US" dirty="0" smtClean="0"/>
              <a:t>Ensures the continuity of essential functions across a wide range of emergencies and events. </a:t>
            </a:r>
          </a:p>
          <a:p>
            <a:pPr marL="354013" lvl="1" eaLnBrk="1" hangingPunct="1">
              <a:defRPr/>
            </a:pPr>
            <a:r>
              <a:rPr lang="en-US" dirty="0" smtClean="0"/>
              <a:t>Enables agencies to continue the functions that their customers depend on.</a:t>
            </a:r>
          </a:p>
          <a:p>
            <a:pPr marL="354013" lvl="1" eaLnBrk="1" hangingPunct="1">
              <a:defRPr/>
            </a:pPr>
            <a:r>
              <a:rPr lang="en-US" dirty="0" smtClean="0"/>
              <a:t>Is part of the fundamental mission of all agencies. </a:t>
            </a:r>
          </a:p>
          <a:p>
            <a:pPr lvl="1" eaLnBrk="1" hangingPunct="1">
              <a:buFont typeface="Wingdings" pitchFamily="2" charset="2"/>
              <a:buNone/>
              <a:defRPr/>
            </a:pPr>
            <a:endParaRPr lang="en-US" dirty="0" smtClean="0"/>
          </a:p>
          <a:p>
            <a:pPr marL="354013" lvl="1" indent="0" eaLnBrk="1" hangingPunct="1">
              <a:buFont typeface="Wingdings" pitchFamily="2" charset="2"/>
              <a:buNone/>
              <a:defRPr/>
            </a:pPr>
            <a:r>
              <a:rPr lang="en-US" dirty="0" smtClean="0"/>
              <a:t>Today’s changing threat environment has increased the need for a continuity program.</a:t>
            </a:r>
          </a:p>
          <a:p>
            <a:pPr>
              <a:defRPr/>
            </a:pPr>
            <a:endParaRPr lang="en-US" dirty="0"/>
          </a:p>
        </p:txBody>
      </p:sp>
    </p:spTree>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smtClean="0"/>
              <a:t>Alternate Work Locations―Telework</a:t>
            </a:r>
          </a:p>
        </p:txBody>
      </p:sp>
      <p:sp>
        <p:nvSpPr>
          <p:cNvPr id="3" name="Content Placeholder 2"/>
          <p:cNvSpPr>
            <a:spLocks noGrp="1"/>
          </p:cNvSpPr>
          <p:nvPr>
            <p:ph idx="1"/>
          </p:nvPr>
        </p:nvSpPr>
        <p:spPr>
          <a:xfrm>
            <a:off x="304800" y="1066800"/>
            <a:ext cx="6172200" cy="4800600"/>
          </a:xfrm>
        </p:spPr>
        <p:txBody>
          <a:bodyPr/>
          <a:lstStyle/>
          <a:p>
            <a:pPr marL="0" indent="0">
              <a:buFontTx/>
              <a:buNone/>
              <a:defRPr/>
            </a:pPr>
            <a:r>
              <a:rPr lang="en-US" dirty="0" err="1" smtClean="0"/>
              <a:t>Telework</a:t>
            </a:r>
            <a:r>
              <a:rPr lang="en-US" dirty="0" smtClean="0"/>
              <a:t> locations can include: </a:t>
            </a:r>
          </a:p>
          <a:p>
            <a:pPr>
              <a:defRPr/>
            </a:pPr>
            <a:r>
              <a:rPr lang="en-US" dirty="0" smtClean="0"/>
              <a:t>An employee’s residence.</a:t>
            </a:r>
          </a:p>
          <a:p>
            <a:pPr>
              <a:defRPr/>
            </a:pPr>
            <a:r>
              <a:rPr lang="en-US" dirty="0" smtClean="0"/>
              <a:t>A </a:t>
            </a:r>
            <a:r>
              <a:rPr lang="en-US" dirty="0" err="1" smtClean="0"/>
              <a:t>telework</a:t>
            </a:r>
            <a:r>
              <a:rPr lang="en-US" dirty="0" smtClean="0"/>
              <a:t> center.</a:t>
            </a:r>
          </a:p>
          <a:p>
            <a:pPr>
              <a:defRPr/>
            </a:pPr>
            <a:r>
              <a:rPr lang="en-US" dirty="0" smtClean="0"/>
              <a:t>A traditional office or satellite office close to the employee’s residence.</a:t>
            </a:r>
          </a:p>
          <a:p>
            <a:pPr>
              <a:defRPr/>
            </a:pPr>
            <a:r>
              <a:rPr lang="en-US" dirty="0" smtClean="0"/>
              <a:t>An office located in another State or county.</a:t>
            </a:r>
          </a:p>
          <a:p>
            <a:pPr marL="0" indent="0">
              <a:spcBef>
                <a:spcPts val="2400"/>
              </a:spcBef>
              <a:buFontTx/>
              <a:buNone/>
              <a:defRPr/>
            </a:pPr>
            <a:r>
              <a:rPr lang="en-US" dirty="0" err="1" smtClean="0"/>
              <a:t>Telework</a:t>
            </a:r>
            <a:r>
              <a:rPr lang="en-US" dirty="0" smtClean="0"/>
              <a:t> schedules vary and are subject to management approval.</a:t>
            </a:r>
          </a:p>
          <a:p>
            <a:pPr>
              <a:defRPr/>
            </a:pPr>
            <a:endParaRPr lang="en-US" dirty="0"/>
          </a:p>
        </p:txBody>
      </p:sp>
      <p:pic>
        <p:nvPicPr>
          <p:cNvPr id="4" name="Picture 5" descr="39.jpg"/>
          <p:cNvPicPr>
            <a:picLocks noChangeAspect="1"/>
          </p:cNvPicPr>
          <p:nvPr/>
        </p:nvPicPr>
        <p:blipFill>
          <a:blip r:embed="rId2"/>
          <a:srcRect/>
          <a:stretch>
            <a:fillRect/>
          </a:stretch>
        </p:blipFill>
        <p:spPr bwMode="auto">
          <a:xfrm>
            <a:off x="6553200" y="1751013"/>
            <a:ext cx="2093913" cy="3125787"/>
          </a:xfrm>
          <a:prstGeom prst="rect">
            <a:avLst/>
          </a:prstGeom>
          <a:ln>
            <a:noFill/>
          </a:ln>
          <a:effectLst>
            <a:outerShdw blurRad="292100" dist="139700" dir="2700000" algn="tl" rotWithShape="0">
              <a:srgbClr val="333333">
                <a:alpha val="65000"/>
              </a:srgbClr>
            </a:outerShdw>
          </a:effectLst>
        </p:spPr>
      </p:pic>
      <p:sp>
        <p:nvSpPr>
          <p:cNvPr id="107525"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Times New Roman" pitchFamily="18" charset="0"/>
                <a:cs typeface="Times New Roman" pitchFamily="18" charset="0"/>
              </a:rPr>
              <a:t>4-22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Devolution of Control and Operations</a:t>
            </a:r>
          </a:p>
        </p:txBody>
      </p:sp>
      <p:sp>
        <p:nvSpPr>
          <p:cNvPr id="3" name="Content Placeholder 2"/>
          <p:cNvSpPr>
            <a:spLocks noGrp="1"/>
          </p:cNvSpPr>
          <p:nvPr>
            <p:ph idx="1"/>
          </p:nvPr>
        </p:nvSpPr>
        <p:spPr>
          <a:xfrm>
            <a:off x="304800" y="1066800"/>
            <a:ext cx="5181600" cy="4800600"/>
          </a:xfrm>
        </p:spPr>
        <p:txBody>
          <a:bodyPr/>
          <a:lstStyle/>
          <a:p>
            <a:pPr marL="0" indent="0">
              <a:spcBef>
                <a:spcPts val="1440"/>
              </a:spcBef>
              <a:buFontTx/>
              <a:buNone/>
              <a:defRPr/>
            </a:pPr>
            <a:r>
              <a:rPr lang="en-US" sz="2300" dirty="0" smtClean="0"/>
              <a:t>Devolution:</a:t>
            </a:r>
          </a:p>
          <a:p>
            <a:pPr marL="347663" lvl="1" indent="-347663">
              <a:spcBef>
                <a:spcPts val="1440"/>
              </a:spcBef>
              <a:defRPr/>
            </a:pPr>
            <a:r>
              <a:rPr lang="en-US" sz="2300" dirty="0" smtClean="0"/>
              <a:t>Is the capability of transferring authority and responsibility from an agency’s primary operating staff and facilities to other employees and facilities.  </a:t>
            </a:r>
          </a:p>
          <a:p>
            <a:pPr marL="347663" indent="-347663">
              <a:spcBef>
                <a:spcPts val="1440"/>
              </a:spcBef>
              <a:defRPr/>
            </a:pPr>
            <a:r>
              <a:rPr lang="en-US" sz="2300" dirty="0" smtClean="0"/>
              <a:t>Addresses disasters that render an agency’s leadership and staff unavailable or incapable of performing essential functions from either its primary or continuity facilities.  </a:t>
            </a:r>
          </a:p>
          <a:p>
            <a:pPr>
              <a:defRPr/>
            </a:pPr>
            <a:endParaRPr lang="en-US" dirty="0"/>
          </a:p>
        </p:txBody>
      </p:sp>
      <p:pic>
        <p:nvPicPr>
          <p:cNvPr id="4" name="Picture 5" descr="42.jpg"/>
          <p:cNvPicPr>
            <a:picLocks noChangeAspect="1"/>
          </p:cNvPicPr>
          <p:nvPr/>
        </p:nvPicPr>
        <p:blipFill>
          <a:blip r:embed="rId2"/>
          <a:srcRect r="35000"/>
          <a:stretch>
            <a:fillRect/>
          </a:stretch>
        </p:blipFill>
        <p:spPr bwMode="auto">
          <a:xfrm>
            <a:off x="5486400" y="2057400"/>
            <a:ext cx="3173413" cy="3244850"/>
          </a:xfrm>
          <a:prstGeom prst="rect">
            <a:avLst/>
          </a:prstGeom>
          <a:ln>
            <a:noFill/>
          </a:ln>
          <a:effectLst>
            <a:outerShdw blurRad="292100" dist="139700" dir="2700000" algn="tl" rotWithShape="0">
              <a:srgbClr val="333333">
                <a:alpha val="65000"/>
              </a:srgbClr>
            </a:outerShdw>
          </a:effectLst>
        </p:spPr>
      </p:pic>
      <p:sp>
        <p:nvSpPr>
          <p:cNvPr id="108549"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latin typeface="Times New Roman" pitchFamily="18" charset="0"/>
                <a:cs typeface="Times New Roman" pitchFamily="18" charset="0"/>
              </a:rPr>
              <a:t>4-30  </a:t>
            </a:r>
            <a:endParaRPr lang="en-US" sz="1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mtClean="0"/>
              <a:t>Devolution Planning</a:t>
            </a:r>
          </a:p>
        </p:txBody>
      </p:sp>
      <p:sp>
        <p:nvSpPr>
          <p:cNvPr id="3" name="Content Placeholder 2"/>
          <p:cNvSpPr>
            <a:spLocks noGrp="1"/>
          </p:cNvSpPr>
          <p:nvPr>
            <p:ph idx="1"/>
          </p:nvPr>
        </p:nvSpPr>
        <p:spPr>
          <a:xfrm>
            <a:off x="304800" y="1066800"/>
            <a:ext cx="5029200" cy="4800600"/>
          </a:xfrm>
        </p:spPr>
        <p:txBody>
          <a:bodyPr/>
          <a:lstStyle/>
          <a:p>
            <a:pPr marL="0" indent="0">
              <a:buFontTx/>
              <a:buNone/>
              <a:defRPr/>
            </a:pPr>
            <a:r>
              <a:rPr lang="en-US" dirty="0" smtClean="0"/>
              <a:t>The devolution plan:</a:t>
            </a:r>
          </a:p>
          <a:p>
            <a:pPr marL="347663" indent="-347663">
              <a:defRPr/>
            </a:pPr>
            <a:r>
              <a:rPr lang="en-US" dirty="0" smtClean="0"/>
              <a:t>Addresses how the agency will identify and transfer its essential functions in the aftermath of a catastrophic disaster.</a:t>
            </a:r>
          </a:p>
          <a:p>
            <a:pPr marL="347663" indent="-347663">
              <a:defRPr/>
            </a:pPr>
            <a:r>
              <a:rPr lang="en-US" dirty="0" smtClean="0"/>
              <a:t>Provides procedures, guidance, and an organizational structure for the receiving organization to ensure that essential functions are continued.</a:t>
            </a:r>
          </a:p>
          <a:p>
            <a:pPr>
              <a:defRPr/>
            </a:pPr>
            <a:endParaRPr lang="en-US" dirty="0"/>
          </a:p>
        </p:txBody>
      </p:sp>
      <p:pic>
        <p:nvPicPr>
          <p:cNvPr id="4" name="Picture 4" descr="FEMA24327.jpg"/>
          <p:cNvPicPr>
            <a:picLocks noChangeAspect="1"/>
          </p:cNvPicPr>
          <p:nvPr/>
        </p:nvPicPr>
        <p:blipFill>
          <a:blip r:embed="rId2"/>
          <a:srcRect l="31667" r="24167" b="25104"/>
          <a:stretch>
            <a:fillRect/>
          </a:stretch>
        </p:blipFill>
        <p:spPr bwMode="auto">
          <a:xfrm>
            <a:off x="5486400" y="1828800"/>
            <a:ext cx="3159125" cy="3586163"/>
          </a:xfrm>
          <a:prstGeom prst="rect">
            <a:avLst/>
          </a:prstGeom>
          <a:ln>
            <a:noFill/>
          </a:ln>
          <a:effectLst>
            <a:outerShdw blurRad="292100" dist="139700" dir="2700000" algn="tl" rotWithShape="0">
              <a:srgbClr val="333333">
                <a:alpha val="65000"/>
              </a:srgbClr>
            </a:outerShdw>
          </a:effectLst>
        </p:spPr>
      </p:pic>
      <p:sp>
        <p:nvSpPr>
          <p:cNvPr id="109573"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latin typeface="Times New Roman" pitchFamily="18" charset="0"/>
                <a:cs typeface="Times New Roman" pitchFamily="18" charset="0"/>
              </a:rPr>
              <a:t>4-31  </a:t>
            </a:r>
            <a:endParaRPr lang="en-US" sz="1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smtClean="0"/>
              <a:t>Developing a Devolution Plan</a:t>
            </a:r>
          </a:p>
        </p:txBody>
      </p:sp>
      <p:sp>
        <p:nvSpPr>
          <p:cNvPr id="3" name="Content Placeholder 2"/>
          <p:cNvSpPr>
            <a:spLocks noGrp="1"/>
          </p:cNvSpPr>
          <p:nvPr>
            <p:ph idx="1"/>
          </p:nvPr>
        </p:nvSpPr>
        <p:spPr>
          <a:xfrm>
            <a:off x="304800" y="1066800"/>
            <a:ext cx="5410200" cy="4800600"/>
          </a:xfrm>
        </p:spPr>
        <p:txBody>
          <a:bodyPr/>
          <a:lstStyle/>
          <a:p>
            <a:pPr marL="0" indent="0">
              <a:buFontTx/>
              <a:buNone/>
              <a:tabLst>
                <a:tab pos="0" algn="l"/>
              </a:tabLst>
              <a:defRPr/>
            </a:pPr>
            <a:r>
              <a:rPr lang="en-US" dirty="0" smtClean="0"/>
              <a:t>Developing a devolution plan involves:</a:t>
            </a:r>
          </a:p>
          <a:p>
            <a:pPr marL="347663" indent="-347663">
              <a:defRPr/>
            </a:pPr>
            <a:r>
              <a:rPr lang="en-US" dirty="0" smtClean="0"/>
              <a:t>Prioritizing essential functions that must devolve.</a:t>
            </a:r>
          </a:p>
          <a:p>
            <a:pPr marL="347663" indent="-347663">
              <a:defRPr/>
            </a:pPr>
            <a:r>
              <a:rPr lang="en-US" dirty="0" smtClean="0"/>
              <a:t>Creating a roster of personnel equipped to perform their assigned essential functions from the devolution site.</a:t>
            </a:r>
          </a:p>
          <a:p>
            <a:pPr marL="347663" indent="-347663">
              <a:defRPr/>
            </a:pPr>
            <a:r>
              <a:rPr lang="en-US" dirty="0" smtClean="0"/>
              <a:t>Identifying activation protocols for the devolution plan.  </a:t>
            </a:r>
          </a:p>
          <a:p>
            <a:pPr>
              <a:defRPr/>
            </a:pPr>
            <a:endParaRPr lang="en-US" dirty="0"/>
          </a:p>
        </p:txBody>
      </p:sp>
      <p:pic>
        <p:nvPicPr>
          <p:cNvPr id="4" name="Picture 8" descr="FEMA39205.jpg"/>
          <p:cNvPicPr>
            <a:picLocks noChangeAspect="1"/>
          </p:cNvPicPr>
          <p:nvPr/>
        </p:nvPicPr>
        <p:blipFill>
          <a:blip r:embed="rId2"/>
          <a:srcRect l="21167" r="11667"/>
          <a:stretch>
            <a:fillRect/>
          </a:stretch>
        </p:blipFill>
        <p:spPr bwMode="auto">
          <a:xfrm>
            <a:off x="5837238" y="2057400"/>
            <a:ext cx="2620962" cy="2743200"/>
          </a:xfrm>
          <a:prstGeom prst="rect">
            <a:avLst/>
          </a:prstGeom>
          <a:ln>
            <a:noFill/>
          </a:ln>
          <a:effectLst>
            <a:outerShdw blurRad="292100" dist="139700" dir="2700000" algn="tl" rotWithShape="0">
              <a:srgbClr val="333333">
                <a:alpha val="65000"/>
              </a:srgbClr>
            </a:outerShdw>
          </a:effectLst>
        </p:spPr>
      </p:pic>
      <p:sp>
        <p:nvSpPr>
          <p:cNvPr id="110597"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latin typeface="Times New Roman" pitchFamily="18" charset="0"/>
                <a:cs typeface="Times New Roman" pitchFamily="18" charset="0"/>
              </a:rPr>
              <a:t>4-32  </a:t>
            </a:r>
            <a:endParaRPr lang="en-US" sz="1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smtClean="0"/>
              <a:t>Developing a Devolution Plan</a:t>
            </a:r>
          </a:p>
        </p:txBody>
      </p:sp>
      <p:sp>
        <p:nvSpPr>
          <p:cNvPr id="3" name="Content Placeholder 2"/>
          <p:cNvSpPr>
            <a:spLocks noGrp="1"/>
          </p:cNvSpPr>
          <p:nvPr>
            <p:ph idx="1"/>
          </p:nvPr>
        </p:nvSpPr>
        <p:spPr>
          <a:xfrm>
            <a:off x="304800" y="1066800"/>
            <a:ext cx="8518525" cy="4800600"/>
          </a:xfrm>
        </p:spPr>
        <p:txBody>
          <a:bodyPr/>
          <a:lstStyle/>
          <a:p>
            <a:pPr marL="0" indent="0">
              <a:buFontTx/>
              <a:buNone/>
              <a:defRPr/>
            </a:pPr>
            <a:r>
              <a:rPr lang="en-US" dirty="0" smtClean="0"/>
              <a:t>The devolution plan must include:</a:t>
            </a:r>
          </a:p>
          <a:p>
            <a:pPr marL="347663" indent="-347663">
              <a:defRPr/>
            </a:pPr>
            <a:r>
              <a:rPr lang="en-US" dirty="0" smtClean="0"/>
              <a:t>A description of how and when control of agency operations will be transferred.  </a:t>
            </a:r>
          </a:p>
          <a:p>
            <a:pPr marL="347663" indent="-347663">
              <a:defRPr/>
            </a:pPr>
            <a:r>
              <a:rPr lang="en-US" dirty="0" smtClean="0"/>
              <a:t>A list of the resources required to continue essential functions and sustain operations.</a:t>
            </a:r>
          </a:p>
          <a:p>
            <a:pPr marL="347663" indent="-347663">
              <a:defRPr/>
            </a:pPr>
            <a:r>
              <a:rPr lang="en-US" dirty="0" smtClean="0"/>
              <a:t>Reliable processes and procedures for acquiring necessary resources.</a:t>
            </a:r>
          </a:p>
          <a:p>
            <a:pPr marL="347663" indent="-347663">
              <a:defRPr/>
            </a:pPr>
            <a:r>
              <a:rPr lang="en-US" dirty="0" smtClean="0"/>
              <a:t>Capabilities for restoring—or reconstituting—agency authorities to their pre-event status.</a:t>
            </a:r>
          </a:p>
          <a:p>
            <a:pPr>
              <a:defRPr/>
            </a:pPr>
            <a:endParaRPr lang="en-US" dirty="0"/>
          </a:p>
        </p:txBody>
      </p:sp>
      <p:sp>
        <p:nvSpPr>
          <p:cNvPr id="111620"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latin typeface="Times New Roman" pitchFamily="18" charset="0"/>
                <a:cs typeface="Times New Roman" pitchFamily="18" charset="0"/>
              </a:rPr>
              <a:t>4-33  </a:t>
            </a:r>
            <a:endParaRPr lang="en-US" sz="1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mtClean="0"/>
              <a:t>Devolution Planning Template</a:t>
            </a:r>
          </a:p>
        </p:txBody>
      </p:sp>
      <p:sp>
        <p:nvSpPr>
          <p:cNvPr id="3" name="Content Placeholder 2"/>
          <p:cNvSpPr>
            <a:spLocks noGrp="1"/>
          </p:cNvSpPr>
          <p:nvPr>
            <p:ph idx="1"/>
          </p:nvPr>
        </p:nvSpPr>
        <p:spPr>
          <a:xfrm>
            <a:off x="304800" y="1066800"/>
            <a:ext cx="4572000" cy="4800600"/>
          </a:xfrm>
        </p:spPr>
        <p:txBody>
          <a:bodyPr/>
          <a:lstStyle/>
          <a:p>
            <a:pPr marL="0" indent="0">
              <a:buFont typeface="Wingdings" pitchFamily="2" charset="2"/>
              <a:buNone/>
              <a:defRPr/>
            </a:pPr>
            <a:endParaRPr lang="en-US" dirty="0" smtClean="0"/>
          </a:p>
          <a:p>
            <a:pPr marL="0" indent="0">
              <a:buFont typeface="Wingdings" pitchFamily="2" charset="2"/>
              <a:buNone/>
              <a:defRPr/>
            </a:pPr>
            <a:endParaRPr lang="en-US" dirty="0" smtClean="0"/>
          </a:p>
          <a:p>
            <a:pPr marL="0" indent="0">
              <a:buFont typeface="Wingdings" pitchFamily="2" charset="2"/>
              <a:buNone/>
              <a:defRPr/>
            </a:pPr>
            <a:endParaRPr lang="en-US" dirty="0" smtClean="0"/>
          </a:p>
          <a:p>
            <a:pPr marL="0" indent="0">
              <a:buFont typeface="Wingdings" pitchFamily="2" charset="2"/>
              <a:buNone/>
              <a:defRPr/>
            </a:pPr>
            <a:r>
              <a:rPr lang="en-US" dirty="0" smtClean="0"/>
              <a:t>FEMA has developed a Devolution Planning Template to guide continuity planners in developing the devolution plan. </a:t>
            </a:r>
          </a:p>
          <a:p>
            <a:pPr>
              <a:buFont typeface="Wingdings" pitchFamily="2" charset="2"/>
              <a:buNone/>
              <a:defRPr/>
            </a:pPr>
            <a:endParaRPr lang="en-US" dirty="0"/>
          </a:p>
        </p:txBody>
      </p:sp>
      <p:sp>
        <p:nvSpPr>
          <p:cNvPr id="4" name="Folded Corner 3"/>
          <p:cNvSpPr/>
          <p:nvPr/>
        </p:nvSpPr>
        <p:spPr bwMode="auto">
          <a:xfrm>
            <a:off x="5410200" y="1600200"/>
            <a:ext cx="2819400" cy="3886200"/>
          </a:xfrm>
          <a:prstGeom prst="foldedCorner">
            <a:avLst/>
          </a:prstGeom>
          <a:solidFill>
            <a:srgbClr val="FF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defRPr/>
            </a:pPr>
            <a:endParaRPr lang="en-US">
              <a:latin typeface="Arial" charset="0"/>
            </a:endParaRPr>
          </a:p>
        </p:txBody>
      </p:sp>
      <p:sp>
        <p:nvSpPr>
          <p:cNvPr id="112645" name="TextBox 6"/>
          <p:cNvSpPr txBox="1">
            <a:spLocks noChangeArrowheads="1"/>
          </p:cNvSpPr>
          <p:nvPr/>
        </p:nvSpPr>
        <p:spPr bwMode="auto">
          <a:xfrm>
            <a:off x="5562600" y="2286000"/>
            <a:ext cx="2514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b="1"/>
              <a:t>Devolution Planning (DEVOP) Template</a:t>
            </a:r>
          </a:p>
          <a:p>
            <a:pPr algn="ctr" eaLnBrk="1" hangingPunct="1"/>
            <a:endParaRPr lang="en-US" sz="2000" b="1"/>
          </a:p>
          <a:p>
            <a:pPr algn="ctr" eaLnBrk="1" hangingPunct="1"/>
            <a:endParaRPr lang="en-US" sz="2000" b="1"/>
          </a:p>
          <a:p>
            <a:pPr algn="ctr" eaLnBrk="1" hangingPunct="1"/>
            <a:endParaRPr lang="en-US" sz="2000" b="1"/>
          </a:p>
          <a:p>
            <a:pPr algn="ctr" eaLnBrk="1" hangingPunct="1"/>
            <a:r>
              <a:rPr lang="en-US" sz="2000" b="1"/>
              <a:t>(Organization Logo)</a:t>
            </a:r>
          </a:p>
        </p:txBody>
      </p:sp>
      <p:sp>
        <p:nvSpPr>
          <p:cNvPr id="112646" name="TextBox 5"/>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latin typeface="Times New Roman" pitchFamily="18" charset="0"/>
                <a:cs typeface="Times New Roman" pitchFamily="18" charset="0"/>
              </a:rPr>
              <a:t>4-34  </a:t>
            </a:r>
            <a:endParaRPr lang="en-US" sz="1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smtClean="0"/>
              <a:t>Reconstitution</a:t>
            </a:r>
          </a:p>
        </p:txBody>
      </p:sp>
      <p:sp>
        <p:nvSpPr>
          <p:cNvPr id="3" name="Content Placeholder 2"/>
          <p:cNvSpPr>
            <a:spLocks noGrp="1"/>
          </p:cNvSpPr>
          <p:nvPr>
            <p:ph idx="1"/>
          </p:nvPr>
        </p:nvSpPr>
        <p:spPr>
          <a:xfrm>
            <a:off x="304800" y="1066800"/>
            <a:ext cx="5638800" cy="4800600"/>
          </a:xfrm>
        </p:spPr>
        <p:txBody>
          <a:bodyPr/>
          <a:lstStyle/>
          <a:p>
            <a:pPr marL="0" indent="0">
              <a:spcBef>
                <a:spcPts val="1800"/>
              </a:spcBef>
              <a:buFontTx/>
              <a:buNone/>
              <a:defRPr/>
            </a:pPr>
            <a:endParaRPr lang="en-US" dirty="0" smtClean="0"/>
          </a:p>
          <a:p>
            <a:pPr marL="0" indent="0">
              <a:spcBef>
                <a:spcPts val="1800"/>
              </a:spcBef>
              <a:buFontTx/>
              <a:buNone/>
              <a:defRPr/>
            </a:pPr>
            <a:r>
              <a:rPr lang="en-US" dirty="0" smtClean="0"/>
              <a:t>Reconstitution is the process by which agency personnel resume normal agency operations at the primary operating facility.</a:t>
            </a:r>
          </a:p>
          <a:p>
            <a:pPr marL="0" indent="0">
              <a:spcBef>
                <a:spcPts val="1800"/>
              </a:spcBef>
              <a:buFontTx/>
              <a:buNone/>
              <a:defRPr/>
            </a:pPr>
            <a:r>
              <a:rPr lang="en-US" dirty="0" smtClean="0"/>
              <a:t>Agencies must outline a plan to return to normal operations after agency leaders determine that reconstitution operations can begin.</a:t>
            </a:r>
          </a:p>
          <a:p>
            <a:pPr>
              <a:defRPr/>
            </a:pPr>
            <a:endParaRPr lang="en-US" dirty="0"/>
          </a:p>
        </p:txBody>
      </p:sp>
      <p:pic>
        <p:nvPicPr>
          <p:cNvPr id="4" name="Picture 4" descr="FEMA30485.jpg"/>
          <p:cNvPicPr>
            <a:picLocks noChangeAspect="1"/>
          </p:cNvPicPr>
          <p:nvPr/>
        </p:nvPicPr>
        <p:blipFill>
          <a:blip r:embed="rId2"/>
          <a:srcRect/>
          <a:stretch>
            <a:fillRect/>
          </a:stretch>
        </p:blipFill>
        <p:spPr bwMode="auto">
          <a:xfrm>
            <a:off x="6248400" y="1752600"/>
            <a:ext cx="2284413" cy="3035300"/>
          </a:xfrm>
          <a:prstGeom prst="rect">
            <a:avLst/>
          </a:prstGeom>
          <a:ln>
            <a:noFill/>
          </a:ln>
          <a:effectLst>
            <a:outerShdw blurRad="292100" dist="139700" dir="2700000" algn="tl" rotWithShape="0">
              <a:srgbClr val="333333">
                <a:alpha val="65000"/>
              </a:srgbClr>
            </a:outerShdw>
          </a:effectLst>
        </p:spPr>
      </p:pic>
      <p:sp>
        <p:nvSpPr>
          <p:cNvPr id="113669"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latin typeface="Times New Roman" pitchFamily="18" charset="0"/>
                <a:cs typeface="Times New Roman" pitchFamily="18" charset="0"/>
              </a:rPr>
              <a:t>4-35  </a:t>
            </a:r>
            <a:endParaRPr lang="en-US" sz="1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Reconstitution</a:t>
            </a:r>
          </a:p>
        </p:txBody>
      </p:sp>
      <p:sp>
        <p:nvSpPr>
          <p:cNvPr id="3" name="Content Placeholder 2"/>
          <p:cNvSpPr>
            <a:spLocks noGrp="1"/>
          </p:cNvSpPr>
          <p:nvPr>
            <p:ph idx="1"/>
          </p:nvPr>
        </p:nvSpPr>
        <p:spPr>
          <a:xfrm>
            <a:off x="304800" y="1066800"/>
            <a:ext cx="5562600" cy="4800600"/>
          </a:xfrm>
        </p:spPr>
        <p:txBody>
          <a:bodyPr/>
          <a:lstStyle/>
          <a:p>
            <a:pPr marL="0" indent="0">
              <a:spcBef>
                <a:spcPts val="1800"/>
              </a:spcBef>
              <a:buFontTx/>
              <a:buNone/>
              <a:defRPr/>
            </a:pPr>
            <a:endParaRPr lang="en-US" dirty="0" smtClean="0"/>
          </a:p>
          <a:p>
            <a:pPr marL="0" indent="0">
              <a:spcBef>
                <a:spcPts val="1800"/>
              </a:spcBef>
              <a:buFontTx/>
              <a:buNone/>
              <a:defRPr/>
            </a:pPr>
            <a:r>
              <a:rPr lang="en-US" dirty="0" smtClean="0"/>
              <a:t>Reconstitution operations should be overseen by a Reconstitution Manager.  </a:t>
            </a:r>
          </a:p>
          <a:p>
            <a:pPr marL="0" indent="0">
              <a:spcBef>
                <a:spcPts val="1800"/>
              </a:spcBef>
              <a:buFontTx/>
              <a:buNone/>
              <a:defRPr/>
            </a:pPr>
            <a:r>
              <a:rPr lang="en-US" dirty="0" smtClean="0"/>
              <a:t>The Reconstitution Manager should </a:t>
            </a:r>
            <a:r>
              <a:rPr lang="en-US" u="sng" dirty="0" smtClean="0"/>
              <a:t>not</a:t>
            </a:r>
            <a:r>
              <a:rPr lang="en-US" dirty="0" smtClean="0"/>
              <a:t> be the Continuity Program Manager or Coordinator, who have other duties to perform during a continuity event.</a:t>
            </a:r>
          </a:p>
          <a:p>
            <a:pPr>
              <a:defRPr/>
            </a:pPr>
            <a:endParaRPr lang="en-US" dirty="0"/>
          </a:p>
        </p:txBody>
      </p:sp>
      <p:pic>
        <p:nvPicPr>
          <p:cNvPr id="4" name="Picture 4" descr="FEMA21483.jpg"/>
          <p:cNvPicPr>
            <a:picLocks noChangeAspect="1"/>
          </p:cNvPicPr>
          <p:nvPr/>
        </p:nvPicPr>
        <p:blipFill>
          <a:blip r:embed="rId2"/>
          <a:srcRect l="13333" t="24995" r="47501"/>
          <a:stretch>
            <a:fillRect/>
          </a:stretch>
        </p:blipFill>
        <p:spPr bwMode="auto">
          <a:xfrm>
            <a:off x="6096000" y="1905000"/>
            <a:ext cx="2444750" cy="3121025"/>
          </a:xfrm>
          <a:prstGeom prst="rect">
            <a:avLst/>
          </a:prstGeom>
          <a:ln>
            <a:noFill/>
          </a:ln>
          <a:effectLst>
            <a:outerShdw blurRad="292100" dist="139700" dir="2700000" algn="tl" rotWithShape="0">
              <a:srgbClr val="333333">
                <a:alpha val="65000"/>
              </a:srgbClr>
            </a:outerShdw>
          </a:effectLst>
        </p:spPr>
      </p:pic>
      <p:sp>
        <p:nvSpPr>
          <p:cNvPr id="114693"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latin typeface="Times New Roman" pitchFamily="18" charset="0"/>
                <a:cs typeface="Times New Roman" pitchFamily="18" charset="0"/>
              </a:rPr>
              <a:t>4-36  </a:t>
            </a:r>
            <a:endParaRPr lang="en-US" sz="1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t>Reconstitution Planning</a:t>
            </a:r>
          </a:p>
        </p:txBody>
      </p:sp>
      <p:sp>
        <p:nvSpPr>
          <p:cNvPr id="3" name="Content Placeholder 2"/>
          <p:cNvSpPr>
            <a:spLocks noGrp="1"/>
          </p:cNvSpPr>
          <p:nvPr>
            <p:ph idx="1"/>
          </p:nvPr>
        </p:nvSpPr>
        <p:spPr>
          <a:xfrm>
            <a:off x="304800" y="1066800"/>
            <a:ext cx="8518525" cy="4800600"/>
          </a:xfrm>
        </p:spPr>
        <p:txBody>
          <a:bodyPr/>
          <a:lstStyle/>
          <a:p>
            <a:pPr marL="0" indent="0">
              <a:buFontTx/>
              <a:buNone/>
              <a:defRPr/>
            </a:pPr>
            <a:r>
              <a:rPr lang="en-US" dirty="0" smtClean="0"/>
              <a:t>Reconstitution involves three main tasks:</a:t>
            </a:r>
          </a:p>
          <a:p>
            <a:pPr marL="347663" indent="-347663">
              <a:defRPr/>
            </a:pPr>
            <a:r>
              <a:rPr lang="en-US" dirty="0" smtClean="0"/>
              <a:t>Transitioning from continuity status to normal operations after the disruption has passed.  </a:t>
            </a:r>
          </a:p>
          <a:p>
            <a:pPr marL="347663" indent="-347663">
              <a:defRPr/>
            </a:pPr>
            <a:r>
              <a:rPr lang="en-US" dirty="0" smtClean="0"/>
              <a:t>Coordinating and planning for reconstitution regardless of the level of disruption.  </a:t>
            </a:r>
          </a:p>
          <a:p>
            <a:pPr marL="347663" indent="-347663">
              <a:defRPr/>
            </a:pPr>
            <a:r>
              <a:rPr lang="en-US" smtClean="0"/>
              <a:t>Outlining the procedures </a:t>
            </a:r>
            <a:r>
              <a:rPr lang="en-US" dirty="0" smtClean="0"/>
              <a:t>for a smooth transition from a relocation site to a restored facility.  </a:t>
            </a:r>
          </a:p>
          <a:p>
            <a:pPr>
              <a:defRPr/>
            </a:pPr>
            <a:endParaRPr lang="en-US" dirty="0"/>
          </a:p>
        </p:txBody>
      </p:sp>
      <p:pic>
        <p:nvPicPr>
          <p:cNvPr id="4" name="Picture 6" descr="FEMA15911.jpg"/>
          <p:cNvPicPr>
            <a:picLocks noChangeAspect="1"/>
          </p:cNvPicPr>
          <p:nvPr/>
        </p:nvPicPr>
        <p:blipFill>
          <a:blip r:embed="rId2"/>
          <a:srcRect/>
          <a:stretch>
            <a:fillRect/>
          </a:stretch>
        </p:blipFill>
        <p:spPr bwMode="auto">
          <a:xfrm>
            <a:off x="5334000" y="4343400"/>
            <a:ext cx="2751138" cy="1828800"/>
          </a:xfrm>
          <a:prstGeom prst="rect">
            <a:avLst/>
          </a:prstGeom>
          <a:ln>
            <a:noFill/>
          </a:ln>
          <a:effectLst>
            <a:outerShdw blurRad="292100" dist="139700" dir="2700000" algn="tl" rotWithShape="0">
              <a:srgbClr val="333333">
                <a:alpha val="65000"/>
              </a:srgbClr>
            </a:outerShdw>
          </a:effectLst>
        </p:spPr>
      </p:pic>
      <p:sp>
        <p:nvSpPr>
          <p:cNvPr id="115717" name="TextBox 4"/>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latin typeface="Times New Roman" pitchFamily="18" charset="0"/>
                <a:cs typeface="Times New Roman" pitchFamily="18" charset="0"/>
              </a:rPr>
              <a:t>4-37  </a:t>
            </a:r>
            <a:endParaRPr lang="en-US" sz="1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Implementing the Reconstitution Plan</a:t>
            </a:r>
          </a:p>
        </p:txBody>
      </p:sp>
      <p:sp>
        <p:nvSpPr>
          <p:cNvPr id="3" name="Content Placeholder 2"/>
          <p:cNvSpPr>
            <a:spLocks noGrp="1"/>
          </p:cNvSpPr>
          <p:nvPr>
            <p:ph idx="1"/>
          </p:nvPr>
        </p:nvSpPr>
        <p:spPr>
          <a:xfrm>
            <a:off x="304800" y="1066800"/>
            <a:ext cx="8518525" cy="4800600"/>
          </a:xfrm>
        </p:spPr>
        <p:txBody>
          <a:bodyPr/>
          <a:lstStyle/>
          <a:p>
            <a:pPr marL="0" indent="0">
              <a:buFontTx/>
              <a:buNone/>
              <a:defRPr/>
            </a:pPr>
            <a:r>
              <a:rPr lang="en-US" dirty="0" smtClean="0"/>
              <a:t>Reconstitution is a five-step process:</a:t>
            </a:r>
          </a:p>
          <a:p>
            <a:pPr marL="346075" indent="-346075">
              <a:tabLst>
                <a:tab pos="346075" algn="l"/>
              </a:tabLst>
              <a:defRPr/>
            </a:pPr>
            <a:r>
              <a:rPr lang="en-US" dirty="0" smtClean="0"/>
              <a:t>Notify all personnel that the threat or actual emergency no longer exists.</a:t>
            </a:r>
          </a:p>
          <a:p>
            <a:pPr marL="346075" indent="-346075">
              <a:tabLst>
                <a:tab pos="346075" algn="l"/>
              </a:tabLst>
              <a:defRPr/>
            </a:pPr>
            <a:r>
              <a:rPr lang="en-US" dirty="0" smtClean="0"/>
              <a:t>Provide instructions for the resumption of normal operations.  </a:t>
            </a:r>
          </a:p>
          <a:p>
            <a:pPr marL="346075" indent="-346075">
              <a:tabLst>
                <a:tab pos="346075" algn="l"/>
              </a:tabLst>
              <a:defRPr/>
            </a:pPr>
            <a:r>
              <a:rPr lang="en-US" dirty="0" smtClean="0"/>
              <a:t>Supervise the orderly return to the normal operating facility. </a:t>
            </a:r>
          </a:p>
          <a:p>
            <a:pPr marL="346075" indent="-346075">
              <a:tabLst>
                <a:tab pos="346075" algn="l"/>
              </a:tabLst>
              <a:defRPr/>
            </a:pPr>
            <a:r>
              <a:rPr lang="en-US" dirty="0" smtClean="0"/>
              <a:t>Report agency status, as appropriate.</a:t>
            </a:r>
          </a:p>
          <a:p>
            <a:pPr marL="346075" indent="-346075">
              <a:tabLst>
                <a:tab pos="346075" algn="l"/>
              </a:tabLst>
              <a:defRPr/>
            </a:pPr>
            <a:r>
              <a:rPr lang="en-US" dirty="0" smtClean="0"/>
              <a:t>Conduct an after-action review of continuity operations.  </a:t>
            </a:r>
          </a:p>
          <a:p>
            <a:pPr>
              <a:defRPr/>
            </a:pPr>
            <a:endParaRPr lang="en-US" dirty="0"/>
          </a:p>
        </p:txBody>
      </p:sp>
      <p:sp>
        <p:nvSpPr>
          <p:cNvPr id="116740" name="TextBox 3"/>
          <p:cNvSpPr txBox="1">
            <a:spLocks noChangeArrowheads="1"/>
          </p:cNvSpPr>
          <p:nvPr/>
        </p:nvSpPr>
        <p:spPr bwMode="auto">
          <a:xfrm>
            <a:off x="7783513" y="62007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latin typeface="Times New Roman" pitchFamily="18" charset="0"/>
                <a:cs typeface="Times New Roman" pitchFamily="18" charset="0"/>
              </a:rPr>
              <a:t>4-38  </a:t>
            </a:r>
            <a:endParaRPr lang="en-US" sz="12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TotalTime>
  <Words>4092</Words>
  <Application>Microsoft Office PowerPoint</Application>
  <PresentationFormat>On-screen Show (4:3)</PresentationFormat>
  <Paragraphs>717</Paragraphs>
  <Slides>108</Slides>
  <Notes>0</Notes>
  <HiddenSlides>0</HiddenSlides>
  <MMClips>0</MMClips>
  <ScaleCrop>false</ScaleCrop>
  <HeadingPairs>
    <vt:vector size="4" baseType="variant">
      <vt:variant>
        <vt:lpstr>Theme</vt:lpstr>
      </vt:variant>
      <vt:variant>
        <vt:i4>3</vt:i4>
      </vt:variant>
      <vt:variant>
        <vt:lpstr>Slide Titles</vt:lpstr>
      </vt:variant>
      <vt:variant>
        <vt:i4>108</vt:i4>
      </vt:variant>
    </vt:vector>
  </HeadingPairs>
  <TitlesOfParts>
    <vt:vector size="111" baseType="lpstr">
      <vt:lpstr>Office Theme</vt:lpstr>
      <vt:lpstr>1_Office Theme</vt:lpstr>
      <vt:lpstr>2_Office Theme</vt:lpstr>
      <vt:lpstr>Unit 1:  Introductions and Course Overview</vt:lpstr>
      <vt:lpstr>Student Introductions</vt:lpstr>
      <vt:lpstr>Course Goals</vt:lpstr>
      <vt:lpstr>Course Objectives </vt:lpstr>
      <vt:lpstr>Course Agenda</vt:lpstr>
      <vt:lpstr>Administrative Information</vt:lpstr>
      <vt:lpstr>Course Materials</vt:lpstr>
      <vt:lpstr>Why Have a Continuity Program? </vt:lpstr>
      <vt:lpstr>Why Have a Continuity Program? </vt:lpstr>
      <vt:lpstr>Summary and Transition </vt:lpstr>
      <vt:lpstr>Summary and Transition</vt:lpstr>
      <vt:lpstr>Unit 2:  Requirements for Continuity Planning</vt:lpstr>
      <vt:lpstr>Unit Objectives</vt:lpstr>
      <vt:lpstr>Purpose of a Continuity Program</vt:lpstr>
      <vt:lpstr>Purpose of a Continuity Program</vt:lpstr>
      <vt:lpstr>Continuity Planning Objectives</vt:lpstr>
      <vt:lpstr>Continuity Planning Objectives</vt:lpstr>
      <vt:lpstr>Continuity Planning Objectives</vt:lpstr>
      <vt:lpstr>Legal Basis for Continuity of Operations</vt:lpstr>
      <vt:lpstr>Key Federal Directives</vt:lpstr>
      <vt:lpstr>NSPD 51/HSPD 20</vt:lpstr>
      <vt:lpstr>NSPD 51/HSPD 20 Requirements</vt:lpstr>
      <vt:lpstr>NSPD 51/HSPD 20 Requirements</vt:lpstr>
      <vt:lpstr>FCD 1</vt:lpstr>
      <vt:lpstr>FCD 1 Support Component 1</vt:lpstr>
      <vt:lpstr>FCD 1 Support Component 2</vt:lpstr>
      <vt:lpstr>FCD 1 Support Component 3</vt:lpstr>
      <vt:lpstr>FCD 1 Support Component 3</vt:lpstr>
      <vt:lpstr>FCD 1 Support Component 3</vt:lpstr>
      <vt:lpstr>FCD 1 Primary Elements </vt:lpstr>
      <vt:lpstr>Continuity of Operations Implementation</vt:lpstr>
      <vt:lpstr>Continuity Roles and Responsibilities</vt:lpstr>
      <vt:lpstr>Role of Non-Federal Jurisdictions</vt:lpstr>
      <vt:lpstr>Agency Roles and Responsibilities</vt:lpstr>
      <vt:lpstr>Role of the Agency Leader</vt:lpstr>
      <vt:lpstr>Role of the Agency Leader</vt:lpstr>
      <vt:lpstr>Role of the Continuity Program Manager</vt:lpstr>
      <vt:lpstr>Continuity Program Manager Skills</vt:lpstr>
      <vt:lpstr>Continuity Program Manager Skill Sets</vt:lpstr>
      <vt:lpstr>Role of the Continuity Planner</vt:lpstr>
      <vt:lpstr>Role of the Continuity Planning Team</vt:lpstr>
      <vt:lpstr>Role of the ERG</vt:lpstr>
      <vt:lpstr>Summary and Transition </vt:lpstr>
      <vt:lpstr>Summary and Transition</vt:lpstr>
      <vt:lpstr>Unit 3:  Elements of a Viable Continuity Program (Part I)</vt:lpstr>
      <vt:lpstr>Unit Objectives</vt:lpstr>
      <vt:lpstr>What Is an Essential Function? </vt:lpstr>
      <vt:lpstr>What Is an Essential Function? </vt:lpstr>
      <vt:lpstr>Types of Essential Functions</vt:lpstr>
      <vt:lpstr>National Essential Functions (NEFs)</vt:lpstr>
      <vt:lpstr>Primary Mission Essential Functions (PMEFs)</vt:lpstr>
      <vt:lpstr>Mission Essential Functions (MEFs)</vt:lpstr>
      <vt:lpstr>Identifying Mission Essential Functions</vt:lpstr>
      <vt:lpstr>FCD 2 Guidance</vt:lpstr>
      <vt:lpstr>Prioritizing MEFs</vt:lpstr>
      <vt:lpstr>Drivers of Essential Functions</vt:lpstr>
      <vt:lpstr>Other Government Functions</vt:lpstr>
      <vt:lpstr>Activity:  Identifying Essential Functions </vt:lpstr>
      <vt:lpstr>Orders of Succession</vt:lpstr>
      <vt:lpstr>Information in Orders of Succession</vt:lpstr>
      <vt:lpstr>Delegations of Authority</vt:lpstr>
      <vt:lpstr>Information in Delegations of Authority</vt:lpstr>
      <vt:lpstr>Continuity Communications</vt:lpstr>
      <vt:lpstr>Continuity Communications</vt:lpstr>
      <vt:lpstr>Continuity Facilities</vt:lpstr>
      <vt:lpstr>Continuity Facilities</vt:lpstr>
      <vt:lpstr>Summary and Transition </vt:lpstr>
      <vt:lpstr>Summary and Transition</vt:lpstr>
      <vt:lpstr>Unit 4:  Elements of a Viable Continuity Program (Part II)</vt:lpstr>
      <vt:lpstr>Unit Objectives</vt:lpstr>
      <vt:lpstr>Vital Resource Management </vt:lpstr>
      <vt:lpstr>Identifying Vital Records</vt:lpstr>
      <vt:lpstr>Types of Vital Records</vt:lpstr>
      <vt:lpstr>Activity:  Identifying Vital Records</vt:lpstr>
      <vt:lpstr>Getting a Vital Records Program Started</vt:lpstr>
      <vt:lpstr>Information to Establish a Vital Records Program</vt:lpstr>
      <vt:lpstr>Vital Records Program Questions</vt:lpstr>
      <vt:lpstr>Vital Records Program Questions</vt:lpstr>
      <vt:lpstr>Human Capital</vt:lpstr>
      <vt:lpstr>Human Capital Considerations</vt:lpstr>
      <vt:lpstr>Designating the Emergency Relocation Group</vt:lpstr>
      <vt:lpstr>Communicating With Employees</vt:lpstr>
      <vt:lpstr>Information to Provide to All Employees</vt:lpstr>
      <vt:lpstr>Information to Provide to All Employees</vt:lpstr>
      <vt:lpstr>Information to Provide to All Employees</vt:lpstr>
      <vt:lpstr>Communicating With Employees</vt:lpstr>
      <vt:lpstr>HR Needs During Continuity Operations</vt:lpstr>
      <vt:lpstr>HR Needs During Continuity Operations</vt:lpstr>
      <vt:lpstr>Alternate Work Locations―Telework</vt:lpstr>
      <vt:lpstr>Alternate Work Locations―Telework</vt:lpstr>
      <vt:lpstr>Devolution of Control and Operations</vt:lpstr>
      <vt:lpstr>Devolution Planning</vt:lpstr>
      <vt:lpstr>Developing a Devolution Plan</vt:lpstr>
      <vt:lpstr>Developing a Devolution Plan</vt:lpstr>
      <vt:lpstr>Devolution Planning Template</vt:lpstr>
      <vt:lpstr>Reconstitution</vt:lpstr>
      <vt:lpstr>Reconstitution</vt:lpstr>
      <vt:lpstr>Reconstitution Planning</vt:lpstr>
      <vt:lpstr>Implementing the Reconstitution Plan</vt:lpstr>
      <vt:lpstr>Test, Training, and Exercise (TT&amp;E)</vt:lpstr>
      <vt:lpstr>Test, Training, and Exercise (TT&amp;E)</vt:lpstr>
      <vt:lpstr>TT&amp;E―Tests</vt:lpstr>
      <vt:lpstr>TT&amp;E―Training</vt:lpstr>
      <vt:lpstr>TT&amp;E―Exercises</vt:lpstr>
      <vt:lpstr>TT&amp;E―Exercises</vt:lpstr>
      <vt:lpstr>TT&amp;E Checklist</vt:lpstr>
      <vt:lpstr>Summary and Transition </vt:lpstr>
      <vt:lpstr>Summary and Transition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Kristy Failor</dc:creator>
  <cp:lastModifiedBy>Jon D Hall</cp:lastModifiedBy>
  <cp:revision>37</cp:revision>
  <dcterms:created xsi:type="dcterms:W3CDTF">2009-01-22T14:40:21Z</dcterms:created>
  <dcterms:modified xsi:type="dcterms:W3CDTF">2012-03-05T16:11:39Z</dcterms:modified>
</cp:coreProperties>
</file>